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306" r:id="rId2"/>
    <p:sldId id="289" r:id="rId3"/>
    <p:sldId id="290" r:id="rId4"/>
    <p:sldId id="307" r:id="rId5"/>
    <p:sldId id="308" r:id="rId6"/>
    <p:sldId id="309" r:id="rId7"/>
    <p:sldId id="313" r:id="rId8"/>
    <p:sldId id="310" r:id="rId9"/>
    <p:sldId id="305" r:id="rId10"/>
    <p:sldId id="314" r:id="rId11"/>
    <p:sldId id="312" r:id="rId12"/>
    <p:sldId id="315" r:id="rId13"/>
    <p:sldId id="311" r:id="rId1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asz Olszewski" initials="TO" lastIdx="1" clrIdx="0">
    <p:extLst>
      <p:ext uri="{19B8F6BF-5375-455C-9EA6-DF929625EA0E}">
        <p15:presenceInfo xmlns:p15="http://schemas.microsoft.com/office/powerpoint/2012/main" userId="S-1-5-21-2708701976-2022666122-4162930630-16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0B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69" d="100"/>
          <a:sy n="69"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pl-PL" dirty="0"/>
              <a:t>WFOŚiGW w Białymstoku</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pl-PL"/>
        </a:p>
      </c:txPr>
    </c:title>
    <c:autoTitleDeleted val="0"/>
    <c:plotArea>
      <c:layout>
        <c:manualLayout>
          <c:layoutTarget val="inner"/>
          <c:xMode val="edge"/>
          <c:yMode val="edge"/>
          <c:x val="4.6412058936255891E-2"/>
          <c:y val="0.1308254976415241"/>
          <c:w val="0.9728897104128158"/>
          <c:h val="0.68846963190374688"/>
        </c:manualLayout>
      </c:layout>
      <c:barChart>
        <c:barDir val="col"/>
        <c:grouping val="clustered"/>
        <c:varyColors val="0"/>
        <c:ser>
          <c:idx val="0"/>
          <c:order val="0"/>
          <c:tx>
            <c:strRef>
              <c:f>Arkusz1!$B$1</c:f>
              <c:strCache>
                <c:ptCount val="1"/>
                <c:pt idx="0">
                  <c:v>Wnioski złożone</c:v>
                </c:pt>
              </c:strCache>
            </c:strRef>
          </c:tx>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Arkusz1!$A$2:$A$5</c:f>
              <c:strCache>
                <c:ptCount val="2"/>
                <c:pt idx="0">
                  <c:v>Nabór I</c:v>
                </c:pt>
                <c:pt idx="1">
                  <c:v>Nabór 2</c:v>
                </c:pt>
              </c:strCache>
            </c:strRef>
          </c:cat>
          <c:val>
            <c:numRef>
              <c:f>Arkusz1!$B$2:$B$5</c:f>
              <c:numCache>
                <c:formatCode>General</c:formatCode>
                <c:ptCount val="4"/>
                <c:pt idx="0">
                  <c:v>723</c:v>
                </c:pt>
                <c:pt idx="1">
                  <c:v>1085</c:v>
                </c:pt>
              </c:numCache>
            </c:numRef>
          </c:val>
          <c:extLst>
            <c:ext xmlns:c16="http://schemas.microsoft.com/office/drawing/2014/chart" uri="{C3380CC4-5D6E-409C-BE32-E72D297353CC}">
              <c16:uniqueId val="{00000000-07E7-4A57-885C-0237FC390300}"/>
            </c:ext>
          </c:extLst>
        </c:ser>
        <c:ser>
          <c:idx val="1"/>
          <c:order val="1"/>
          <c:tx>
            <c:strRef>
              <c:f>Arkusz1!$C$1</c:f>
              <c:strCache>
                <c:ptCount val="1"/>
                <c:pt idx="0">
                  <c:v>Wnioski zatwierdzone przez Zarząd</c:v>
                </c:pt>
              </c:strCache>
            </c:strRef>
          </c:tx>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Arkusz1!$A$2:$A$5</c:f>
              <c:strCache>
                <c:ptCount val="2"/>
                <c:pt idx="0">
                  <c:v>Nabór I</c:v>
                </c:pt>
                <c:pt idx="1">
                  <c:v>Nabór 2</c:v>
                </c:pt>
              </c:strCache>
            </c:strRef>
          </c:cat>
          <c:val>
            <c:numRef>
              <c:f>Arkusz1!$C$2:$C$5</c:f>
              <c:numCache>
                <c:formatCode>General</c:formatCode>
                <c:ptCount val="4"/>
                <c:pt idx="0">
                  <c:v>568</c:v>
                </c:pt>
                <c:pt idx="1">
                  <c:v>647</c:v>
                </c:pt>
              </c:numCache>
            </c:numRef>
          </c:val>
          <c:extLst>
            <c:ext xmlns:c16="http://schemas.microsoft.com/office/drawing/2014/chart" uri="{C3380CC4-5D6E-409C-BE32-E72D297353CC}">
              <c16:uniqueId val="{00000001-07E7-4A57-885C-0237FC390300}"/>
            </c:ext>
          </c:extLst>
        </c:ser>
        <c:ser>
          <c:idx val="2"/>
          <c:order val="2"/>
          <c:tx>
            <c:strRef>
              <c:f>Arkusz1!$D$1</c:f>
              <c:strCache>
                <c:ptCount val="1"/>
                <c:pt idx="0">
                  <c:v>Wnioski zakończone podpisaniem umowy</c:v>
                </c:pt>
              </c:strCache>
            </c:strRef>
          </c:tx>
          <c:spPr>
            <a:gradFill rotWithShape="1">
              <a:gsLst>
                <a:gs pos="0">
                  <a:schemeClr val="accent5">
                    <a:shade val="85000"/>
                    <a:satMod val="130000"/>
                  </a:schemeClr>
                </a:gs>
                <a:gs pos="34000">
                  <a:schemeClr val="accent5">
                    <a:shade val="87000"/>
                    <a:satMod val="125000"/>
                  </a:schemeClr>
                </a:gs>
                <a:gs pos="70000">
                  <a:schemeClr val="accent5">
                    <a:tint val="100000"/>
                    <a:shade val="90000"/>
                    <a:satMod val="130000"/>
                  </a:schemeClr>
                </a:gs>
                <a:gs pos="100000">
                  <a:schemeClr val="accent5">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Arkusz1!$A$2:$A$5</c:f>
              <c:strCache>
                <c:ptCount val="2"/>
                <c:pt idx="0">
                  <c:v>Nabór I</c:v>
                </c:pt>
                <c:pt idx="1">
                  <c:v>Nabór 2</c:v>
                </c:pt>
              </c:strCache>
            </c:strRef>
          </c:cat>
          <c:val>
            <c:numRef>
              <c:f>Arkusz1!$D$2:$D$5</c:f>
              <c:numCache>
                <c:formatCode>General</c:formatCode>
                <c:ptCount val="4"/>
                <c:pt idx="0">
                  <c:v>568</c:v>
                </c:pt>
                <c:pt idx="1">
                  <c:v>457</c:v>
                </c:pt>
              </c:numCache>
            </c:numRef>
          </c:val>
          <c:extLst>
            <c:ext xmlns:c16="http://schemas.microsoft.com/office/drawing/2014/chart" uri="{C3380CC4-5D6E-409C-BE32-E72D297353CC}">
              <c16:uniqueId val="{00000001-031A-4420-BFB4-C4EEE6A589A7}"/>
            </c:ext>
          </c:extLst>
        </c:ser>
        <c:ser>
          <c:idx val="3"/>
          <c:order val="3"/>
          <c:tx>
            <c:strRef>
              <c:f>Arkusz1!$E$1</c:f>
              <c:strCache>
                <c:ptCount val="1"/>
                <c:pt idx="0">
                  <c:v>Umowy rozliczone do dnia 01.09.2021</c:v>
                </c:pt>
              </c:strCache>
            </c:strRef>
          </c:tx>
          <c:spPr>
            <a:gradFill rotWithShape="1">
              <a:gsLst>
                <a:gs pos="0">
                  <a:schemeClr val="accent1">
                    <a:lumMod val="60000"/>
                    <a:shade val="85000"/>
                    <a:satMod val="130000"/>
                  </a:schemeClr>
                </a:gs>
                <a:gs pos="34000">
                  <a:schemeClr val="accent1">
                    <a:lumMod val="60000"/>
                    <a:shade val="87000"/>
                    <a:satMod val="125000"/>
                  </a:schemeClr>
                </a:gs>
                <a:gs pos="70000">
                  <a:schemeClr val="accent1">
                    <a:lumMod val="60000"/>
                    <a:tint val="100000"/>
                    <a:shade val="90000"/>
                    <a:satMod val="130000"/>
                  </a:schemeClr>
                </a:gs>
                <a:gs pos="100000">
                  <a:schemeClr val="accent1">
                    <a:lumMod val="6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Arkusz1!$A$2:$A$5</c:f>
              <c:strCache>
                <c:ptCount val="2"/>
                <c:pt idx="0">
                  <c:v>Nabór I</c:v>
                </c:pt>
                <c:pt idx="1">
                  <c:v>Nabór 2</c:v>
                </c:pt>
              </c:strCache>
            </c:strRef>
          </c:cat>
          <c:val>
            <c:numRef>
              <c:f>Arkusz1!$E$2:$E$5</c:f>
              <c:numCache>
                <c:formatCode>General</c:formatCode>
                <c:ptCount val="4"/>
                <c:pt idx="0">
                  <c:v>322</c:v>
                </c:pt>
                <c:pt idx="1">
                  <c:v>20</c:v>
                </c:pt>
              </c:numCache>
            </c:numRef>
          </c:val>
          <c:extLst>
            <c:ext xmlns:c16="http://schemas.microsoft.com/office/drawing/2014/chart" uri="{C3380CC4-5D6E-409C-BE32-E72D297353CC}">
              <c16:uniqueId val="{00000001-0822-4FAF-AF2A-041A2913A4E1}"/>
            </c:ext>
          </c:extLst>
        </c:ser>
        <c:dLbls>
          <c:dLblPos val="outEnd"/>
          <c:showLegendKey val="0"/>
          <c:showVal val="1"/>
          <c:showCatName val="0"/>
          <c:showSerName val="0"/>
          <c:showPercent val="0"/>
          <c:showBubbleSize val="0"/>
        </c:dLbls>
        <c:gapWidth val="100"/>
        <c:overlap val="-24"/>
        <c:axId val="334423872"/>
        <c:axId val="334424704"/>
      </c:barChart>
      <c:catAx>
        <c:axId val="3344238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334424704"/>
        <c:crosses val="autoZero"/>
        <c:auto val="1"/>
        <c:lblAlgn val="ctr"/>
        <c:lblOffset val="100"/>
        <c:noMultiLvlLbl val="0"/>
      </c:catAx>
      <c:valAx>
        <c:axId val="3344247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34423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pl-PL" sz="2800" dirty="0"/>
              <a:t>Podsumowanie wszystkich Funduszy</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pl-PL"/>
        </a:p>
      </c:txPr>
    </c:title>
    <c:autoTitleDeleted val="0"/>
    <c:plotArea>
      <c:layout>
        <c:manualLayout>
          <c:layoutTarget val="inner"/>
          <c:xMode val="edge"/>
          <c:yMode val="edge"/>
          <c:x val="4.6412058936255891E-2"/>
          <c:y val="0.1308254976415241"/>
          <c:w val="0.9728897104128158"/>
          <c:h val="0.68846963190374688"/>
        </c:manualLayout>
      </c:layout>
      <c:barChart>
        <c:barDir val="col"/>
        <c:grouping val="clustered"/>
        <c:varyColors val="0"/>
        <c:ser>
          <c:idx val="0"/>
          <c:order val="0"/>
          <c:tx>
            <c:strRef>
              <c:f>Arkusz1!$B$1</c:f>
              <c:strCache>
                <c:ptCount val="1"/>
                <c:pt idx="0">
                  <c:v>Wnioski złożone</c:v>
                </c:pt>
              </c:strCache>
            </c:strRef>
          </c:tx>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Arkusz1!$A$2:$A$5</c:f>
              <c:strCache>
                <c:ptCount val="2"/>
                <c:pt idx="0">
                  <c:v>Nabór I</c:v>
                </c:pt>
                <c:pt idx="1">
                  <c:v>Nabór 2</c:v>
                </c:pt>
              </c:strCache>
            </c:strRef>
          </c:cat>
          <c:val>
            <c:numRef>
              <c:f>Arkusz1!$B$2:$B$5</c:f>
              <c:numCache>
                <c:formatCode>General</c:formatCode>
                <c:ptCount val="4"/>
                <c:pt idx="0">
                  <c:v>24840</c:v>
                </c:pt>
                <c:pt idx="1">
                  <c:v>28632</c:v>
                </c:pt>
              </c:numCache>
            </c:numRef>
          </c:val>
          <c:extLst>
            <c:ext xmlns:c16="http://schemas.microsoft.com/office/drawing/2014/chart" uri="{C3380CC4-5D6E-409C-BE32-E72D297353CC}">
              <c16:uniqueId val="{00000000-07E7-4A57-885C-0237FC390300}"/>
            </c:ext>
          </c:extLst>
        </c:ser>
        <c:ser>
          <c:idx val="1"/>
          <c:order val="1"/>
          <c:tx>
            <c:strRef>
              <c:f>Arkusz1!$C$1</c:f>
              <c:strCache>
                <c:ptCount val="1"/>
                <c:pt idx="0">
                  <c:v>Wnioski zatwierdzone przez Zarząd</c:v>
                </c:pt>
              </c:strCache>
            </c:strRef>
          </c:tx>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Arkusz1!$A$2:$A$5</c:f>
              <c:strCache>
                <c:ptCount val="2"/>
                <c:pt idx="0">
                  <c:v>Nabór I</c:v>
                </c:pt>
                <c:pt idx="1">
                  <c:v>Nabór 2</c:v>
                </c:pt>
              </c:strCache>
            </c:strRef>
          </c:cat>
          <c:val>
            <c:numRef>
              <c:f>Arkusz1!$C$2:$C$5</c:f>
              <c:numCache>
                <c:formatCode>General</c:formatCode>
                <c:ptCount val="4"/>
                <c:pt idx="0">
                  <c:v>20519</c:v>
                </c:pt>
                <c:pt idx="1">
                  <c:v>15746</c:v>
                </c:pt>
              </c:numCache>
            </c:numRef>
          </c:val>
          <c:extLst>
            <c:ext xmlns:c16="http://schemas.microsoft.com/office/drawing/2014/chart" uri="{C3380CC4-5D6E-409C-BE32-E72D297353CC}">
              <c16:uniqueId val="{00000001-07E7-4A57-885C-0237FC390300}"/>
            </c:ext>
          </c:extLst>
        </c:ser>
        <c:ser>
          <c:idx val="2"/>
          <c:order val="2"/>
          <c:tx>
            <c:strRef>
              <c:f>Arkusz1!$D$1</c:f>
              <c:strCache>
                <c:ptCount val="1"/>
                <c:pt idx="0">
                  <c:v>Wnioski zakończone podpisaniem umowy</c:v>
                </c:pt>
              </c:strCache>
            </c:strRef>
          </c:tx>
          <c:spPr>
            <a:gradFill rotWithShape="1">
              <a:gsLst>
                <a:gs pos="0">
                  <a:schemeClr val="accent5">
                    <a:shade val="85000"/>
                    <a:satMod val="130000"/>
                  </a:schemeClr>
                </a:gs>
                <a:gs pos="34000">
                  <a:schemeClr val="accent5">
                    <a:shade val="87000"/>
                    <a:satMod val="125000"/>
                  </a:schemeClr>
                </a:gs>
                <a:gs pos="70000">
                  <a:schemeClr val="accent5">
                    <a:tint val="100000"/>
                    <a:shade val="90000"/>
                    <a:satMod val="130000"/>
                  </a:schemeClr>
                </a:gs>
                <a:gs pos="100000">
                  <a:schemeClr val="accent5">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Arkusz1!$A$2:$A$5</c:f>
              <c:strCache>
                <c:ptCount val="2"/>
                <c:pt idx="0">
                  <c:v>Nabór I</c:v>
                </c:pt>
                <c:pt idx="1">
                  <c:v>Nabór 2</c:v>
                </c:pt>
              </c:strCache>
            </c:strRef>
          </c:cat>
          <c:val>
            <c:numRef>
              <c:f>Arkusz1!$D$2:$D$5</c:f>
              <c:numCache>
                <c:formatCode>General</c:formatCode>
                <c:ptCount val="4"/>
                <c:pt idx="0">
                  <c:v>20262</c:v>
                </c:pt>
                <c:pt idx="1">
                  <c:v>11448</c:v>
                </c:pt>
              </c:numCache>
            </c:numRef>
          </c:val>
          <c:extLst>
            <c:ext xmlns:c16="http://schemas.microsoft.com/office/drawing/2014/chart" uri="{C3380CC4-5D6E-409C-BE32-E72D297353CC}">
              <c16:uniqueId val="{00000001-031A-4420-BFB4-C4EEE6A589A7}"/>
            </c:ext>
          </c:extLst>
        </c:ser>
        <c:ser>
          <c:idx val="3"/>
          <c:order val="3"/>
          <c:tx>
            <c:strRef>
              <c:f>Arkusz1!$E$1</c:f>
              <c:strCache>
                <c:ptCount val="1"/>
                <c:pt idx="0">
                  <c:v>Umowy rozliczone do dnia 01.09.2021</c:v>
                </c:pt>
              </c:strCache>
            </c:strRef>
          </c:tx>
          <c:spPr>
            <a:gradFill rotWithShape="1">
              <a:gsLst>
                <a:gs pos="0">
                  <a:schemeClr val="accent1">
                    <a:lumMod val="60000"/>
                    <a:shade val="85000"/>
                    <a:satMod val="130000"/>
                  </a:schemeClr>
                </a:gs>
                <a:gs pos="34000">
                  <a:schemeClr val="accent1">
                    <a:lumMod val="60000"/>
                    <a:shade val="87000"/>
                    <a:satMod val="125000"/>
                  </a:schemeClr>
                </a:gs>
                <a:gs pos="70000">
                  <a:schemeClr val="accent1">
                    <a:lumMod val="60000"/>
                    <a:tint val="100000"/>
                    <a:shade val="90000"/>
                    <a:satMod val="130000"/>
                  </a:schemeClr>
                </a:gs>
                <a:gs pos="100000">
                  <a:schemeClr val="accent1">
                    <a:lumMod val="6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Arkusz1!$A$2:$A$5</c:f>
              <c:strCache>
                <c:ptCount val="2"/>
                <c:pt idx="0">
                  <c:v>Nabór I</c:v>
                </c:pt>
                <c:pt idx="1">
                  <c:v>Nabór 2</c:v>
                </c:pt>
              </c:strCache>
            </c:strRef>
          </c:cat>
          <c:val>
            <c:numRef>
              <c:f>Arkusz1!$E$2:$E$5</c:f>
              <c:numCache>
                <c:formatCode>General</c:formatCode>
                <c:ptCount val="4"/>
                <c:pt idx="0">
                  <c:v>9659</c:v>
                </c:pt>
                <c:pt idx="1">
                  <c:v>321</c:v>
                </c:pt>
              </c:numCache>
            </c:numRef>
          </c:val>
          <c:extLst>
            <c:ext xmlns:c16="http://schemas.microsoft.com/office/drawing/2014/chart" uri="{C3380CC4-5D6E-409C-BE32-E72D297353CC}">
              <c16:uniqueId val="{00000001-0822-4FAF-AF2A-041A2913A4E1}"/>
            </c:ext>
          </c:extLst>
        </c:ser>
        <c:dLbls>
          <c:dLblPos val="outEnd"/>
          <c:showLegendKey val="0"/>
          <c:showVal val="1"/>
          <c:showCatName val="0"/>
          <c:showSerName val="0"/>
          <c:showPercent val="0"/>
          <c:showBubbleSize val="0"/>
        </c:dLbls>
        <c:gapWidth val="100"/>
        <c:overlap val="-24"/>
        <c:axId val="334423872"/>
        <c:axId val="334424704"/>
      </c:barChart>
      <c:catAx>
        <c:axId val="3344238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334424704"/>
        <c:crosses val="autoZero"/>
        <c:auto val="1"/>
        <c:lblAlgn val="ctr"/>
        <c:lblOffset val="100"/>
        <c:noMultiLvlLbl val="0"/>
      </c:catAx>
      <c:valAx>
        <c:axId val="3344247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34423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AF3359-AABB-46BB-A83E-A6D5940064E5}" type="doc">
      <dgm:prSet loTypeId="urn:microsoft.com/office/officeart/2005/8/layout/equation2" loCatId="process" qsTypeId="urn:microsoft.com/office/officeart/2005/8/quickstyle/simple1" qsCatId="simple" csTypeId="urn:microsoft.com/office/officeart/2005/8/colors/accent1_2" csCatId="accent1" phldr="1"/>
      <dgm:spPr/>
    </dgm:pt>
    <dgm:pt modelId="{A18781F5-4129-4410-BC3E-B9997FE77B4A}">
      <dgm:prSet phldrT="[Tekst]"/>
      <dgm:spPr/>
      <dgm:t>
        <a:bodyPr/>
        <a:lstStyle/>
        <a:p>
          <a:r>
            <a:rPr lang="pl-PL" dirty="0"/>
            <a:t>Wersja elektroniczna wniosku podpisana i złożona przez Portal </a:t>
          </a:r>
          <a:r>
            <a:rPr lang="pl-PL" dirty="0" err="1"/>
            <a:t>ePUAP</a:t>
          </a:r>
          <a:endParaRPr lang="pl-PL" dirty="0"/>
        </a:p>
      </dgm:t>
    </dgm:pt>
    <dgm:pt modelId="{DAD368B4-9FF1-4385-93AA-35D390920018}" type="parTrans" cxnId="{9BD6BE77-2C95-4B09-8CC1-0A6F5524F4F9}">
      <dgm:prSet/>
      <dgm:spPr/>
      <dgm:t>
        <a:bodyPr/>
        <a:lstStyle/>
        <a:p>
          <a:endParaRPr lang="pl-PL"/>
        </a:p>
      </dgm:t>
    </dgm:pt>
    <dgm:pt modelId="{B73DDF81-B207-4B13-8BE2-C522AC67E7C3}" type="sibTrans" cxnId="{9BD6BE77-2C95-4B09-8CC1-0A6F5524F4F9}">
      <dgm:prSet/>
      <dgm:spPr/>
      <dgm:t>
        <a:bodyPr/>
        <a:lstStyle/>
        <a:p>
          <a:endParaRPr lang="pl-PL" baseline="0"/>
        </a:p>
      </dgm:t>
    </dgm:pt>
    <dgm:pt modelId="{44737FB7-FC8C-4BAE-AF37-55EF65AE50C3}">
      <dgm:prSet phldrT="[Tekst]"/>
      <dgm:spPr/>
      <dgm:t>
        <a:bodyPr/>
        <a:lstStyle/>
        <a:p>
          <a:r>
            <a:rPr lang="pl-PL" dirty="0"/>
            <a:t>Podpisana wersja papierowa dostarczona do Funduszu osobiście lub pocztą</a:t>
          </a:r>
        </a:p>
      </dgm:t>
    </dgm:pt>
    <dgm:pt modelId="{3B61A6F7-0E0F-4778-BCDF-6A6820FBA9B7}" type="parTrans" cxnId="{0B717CD1-F041-4DA7-B91E-8CF833B43EA0}">
      <dgm:prSet/>
      <dgm:spPr/>
      <dgm:t>
        <a:bodyPr/>
        <a:lstStyle/>
        <a:p>
          <a:endParaRPr lang="pl-PL"/>
        </a:p>
      </dgm:t>
    </dgm:pt>
    <dgm:pt modelId="{09DD04FD-980A-4EC0-9031-85C37C1C5921}" type="sibTrans" cxnId="{0B717CD1-F041-4DA7-B91E-8CF833B43EA0}">
      <dgm:prSet/>
      <dgm:spPr/>
      <dgm:t>
        <a:bodyPr/>
        <a:lstStyle/>
        <a:p>
          <a:endParaRPr lang="pl-PL" baseline="0"/>
        </a:p>
      </dgm:t>
    </dgm:pt>
    <dgm:pt modelId="{5DDFC8A7-A1FE-4883-BA58-E6616A720A50}">
      <dgm:prSet phldrT="[Tekst]"/>
      <dgm:spPr/>
      <dgm:t>
        <a:bodyPr/>
        <a:lstStyle/>
        <a:p>
          <a:r>
            <a:rPr lang="pl-PL" dirty="0"/>
            <a:t>Wersja elektroniczna złożona poprzez skrzynkę podawczą na Portalu Beneficjenta</a:t>
          </a:r>
        </a:p>
      </dgm:t>
    </dgm:pt>
    <dgm:pt modelId="{F40F5AD0-FF69-4EB3-BC9F-8BC34FA9C1A2}" type="parTrans" cxnId="{41ADDC29-C991-413E-8927-8455D0F2BABF}">
      <dgm:prSet/>
      <dgm:spPr/>
      <dgm:t>
        <a:bodyPr/>
        <a:lstStyle/>
        <a:p>
          <a:endParaRPr lang="pl-PL"/>
        </a:p>
      </dgm:t>
    </dgm:pt>
    <dgm:pt modelId="{0D816624-0A67-4C4B-890A-CB947DC8B3AB}" type="sibTrans" cxnId="{41ADDC29-C991-413E-8927-8455D0F2BABF}">
      <dgm:prSet/>
      <dgm:spPr/>
      <dgm:t>
        <a:bodyPr/>
        <a:lstStyle/>
        <a:p>
          <a:endParaRPr lang="pl-PL"/>
        </a:p>
      </dgm:t>
    </dgm:pt>
    <dgm:pt modelId="{82C0329F-FE0E-481A-A4B2-0B3518976EE0}" type="pres">
      <dgm:prSet presAssocID="{B6AF3359-AABB-46BB-A83E-A6D5940064E5}" presName="Name0" presStyleCnt="0">
        <dgm:presLayoutVars>
          <dgm:dir/>
          <dgm:resizeHandles val="exact"/>
        </dgm:presLayoutVars>
      </dgm:prSet>
      <dgm:spPr/>
    </dgm:pt>
    <dgm:pt modelId="{F9ED37C6-D23C-42D9-97A6-0711A0A07F03}" type="pres">
      <dgm:prSet presAssocID="{B6AF3359-AABB-46BB-A83E-A6D5940064E5}" presName="vNodes" presStyleCnt="0"/>
      <dgm:spPr/>
    </dgm:pt>
    <dgm:pt modelId="{110573A9-965D-4C81-B40B-5862B9765ED8}" type="pres">
      <dgm:prSet presAssocID="{A18781F5-4129-4410-BC3E-B9997FE77B4A}" presName="node" presStyleLbl="node1" presStyleIdx="0" presStyleCnt="3" custScaleX="71302" custScaleY="62836" custLinFactX="60398" custLinFactY="112787" custLinFactNeighborX="100000" custLinFactNeighborY="200000">
        <dgm:presLayoutVars>
          <dgm:bulletEnabled val="1"/>
        </dgm:presLayoutVars>
      </dgm:prSet>
      <dgm:spPr/>
    </dgm:pt>
    <dgm:pt modelId="{0933514B-A28C-438D-8563-803098232239}" type="pres">
      <dgm:prSet presAssocID="{B73DDF81-B207-4B13-8BE2-C522AC67E7C3}" presName="spacerT" presStyleCnt="0"/>
      <dgm:spPr/>
    </dgm:pt>
    <dgm:pt modelId="{BBE8A87F-C666-4824-A23B-73323F3D3E07}" type="pres">
      <dgm:prSet presAssocID="{B73DDF81-B207-4B13-8BE2-C522AC67E7C3}" presName="sibTrans" presStyleLbl="sibTrans2D1" presStyleIdx="0" presStyleCnt="2" custLinFactX="53411" custLinFactY="21507" custLinFactNeighborX="100000" custLinFactNeighborY="100000"/>
      <dgm:spPr/>
    </dgm:pt>
    <dgm:pt modelId="{88E21C62-FCFC-4748-BB95-CDF2C8434ED2}" type="pres">
      <dgm:prSet presAssocID="{B73DDF81-B207-4B13-8BE2-C522AC67E7C3}" presName="spacerB" presStyleCnt="0"/>
      <dgm:spPr/>
    </dgm:pt>
    <dgm:pt modelId="{862DAAA4-3EC7-4D51-9C8A-B85D230801DF}" type="pres">
      <dgm:prSet presAssocID="{44737FB7-FC8C-4BAE-AF37-55EF65AE50C3}" presName="node" presStyleLbl="node1" presStyleIdx="1" presStyleCnt="3" custScaleX="66526" custScaleY="60428" custLinFactX="61403" custLinFactY="-81716" custLinFactNeighborX="100000" custLinFactNeighborY="-100000">
        <dgm:presLayoutVars>
          <dgm:bulletEnabled val="1"/>
        </dgm:presLayoutVars>
      </dgm:prSet>
      <dgm:spPr/>
    </dgm:pt>
    <dgm:pt modelId="{EC31643B-2720-4771-9AD5-016F3C143AF1}" type="pres">
      <dgm:prSet presAssocID="{B6AF3359-AABB-46BB-A83E-A6D5940064E5}" presName="sibTransLast" presStyleLbl="sibTrans2D1" presStyleIdx="1" presStyleCnt="2" custAng="10991003" custScaleX="84051" custScaleY="85625" custLinFactX="200000" custLinFactNeighborX="220989" custLinFactNeighborY="-13486"/>
      <dgm:spPr>
        <a:prstGeom prst="upDownArrow">
          <a:avLst/>
        </a:prstGeom>
      </dgm:spPr>
    </dgm:pt>
    <dgm:pt modelId="{DBCCA134-E5C4-4D87-A94C-962264A9E491}" type="pres">
      <dgm:prSet presAssocID="{B6AF3359-AABB-46BB-A83E-A6D5940064E5}" presName="connectorText" presStyleLbl="sibTrans2D1" presStyleIdx="1" presStyleCnt="2"/>
      <dgm:spPr/>
    </dgm:pt>
    <dgm:pt modelId="{46BB847C-3095-466D-B7AF-8A857D4AE93C}" type="pres">
      <dgm:prSet presAssocID="{B6AF3359-AABB-46BB-A83E-A6D5940064E5}" presName="lastNode" presStyleLbl="node1" presStyleIdx="2" presStyleCnt="3" custScaleX="65110" custScaleY="58796" custLinFactX="-129624" custLinFactNeighborX="-200000" custLinFactNeighborY="13308">
        <dgm:presLayoutVars>
          <dgm:bulletEnabled val="1"/>
        </dgm:presLayoutVars>
      </dgm:prSet>
      <dgm:spPr/>
    </dgm:pt>
  </dgm:ptLst>
  <dgm:cxnLst>
    <dgm:cxn modelId="{B099C907-4620-4909-90DE-04BD73644D3B}" type="presOf" srcId="{09DD04FD-980A-4EC0-9031-85C37C1C5921}" destId="{DBCCA134-E5C4-4D87-A94C-962264A9E491}" srcOrd="1" destOrd="0" presId="urn:microsoft.com/office/officeart/2005/8/layout/equation2"/>
    <dgm:cxn modelId="{4F07CF12-1F7B-42E2-B7C1-77D1AE84D567}" type="presOf" srcId="{A18781F5-4129-4410-BC3E-B9997FE77B4A}" destId="{110573A9-965D-4C81-B40B-5862B9765ED8}" srcOrd="0" destOrd="0" presId="urn:microsoft.com/office/officeart/2005/8/layout/equation2"/>
    <dgm:cxn modelId="{41ADDC29-C991-413E-8927-8455D0F2BABF}" srcId="{B6AF3359-AABB-46BB-A83E-A6D5940064E5}" destId="{5DDFC8A7-A1FE-4883-BA58-E6616A720A50}" srcOrd="2" destOrd="0" parTransId="{F40F5AD0-FF69-4EB3-BC9F-8BC34FA9C1A2}" sibTransId="{0D816624-0A67-4C4B-890A-CB947DC8B3AB}"/>
    <dgm:cxn modelId="{1F747048-5031-4268-B39C-AB69E92745DA}" type="presOf" srcId="{B6AF3359-AABB-46BB-A83E-A6D5940064E5}" destId="{82C0329F-FE0E-481A-A4B2-0B3518976EE0}" srcOrd="0" destOrd="0" presId="urn:microsoft.com/office/officeart/2005/8/layout/equation2"/>
    <dgm:cxn modelId="{CEF9166C-6D87-4EEE-B872-DF96CC6ECAB5}" type="presOf" srcId="{09DD04FD-980A-4EC0-9031-85C37C1C5921}" destId="{EC31643B-2720-4771-9AD5-016F3C143AF1}" srcOrd="0" destOrd="0" presId="urn:microsoft.com/office/officeart/2005/8/layout/equation2"/>
    <dgm:cxn modelId="{9BD6BE77-2C95-4B09-8CC1-0A6F5524F4F9}" srcId="{B6AF3359-AABB-46BB-A83E-A6D5940064E5}" destId="{A18781F5-4129-4410-BC3E-B9997FE77B4A}" srcOrd="0" destOrd="0" parTransId="{DAD368B4-9FF1-4385-93AA-35D390920018}" sibTransId="{B73DDF81-B207-4B13-8BE2-C522AC67E7C3}"/>
    <dgm:cxn modelId="{FE29739E-04D6-487D-9ADE-03D3F04DCD44}" type="presOf" srcId="{B73DDF81-B207-4B13-8BE2-C522AC67E7C3}" destId="{BBE8A87F-C666-4824-A23B-73323F3D3E07}" srcOrd="0" destOrd="0" presId="urn:microsoft.com/office/officeart/2005/8/layout/equation2"/>
    <dgm:cxn modelId="{523D7FBD-3220-499D-8D75-A84F7A425581}" type="presOf" srcId="{5DDFC8A7-A1FE-4883-BA58-E6616A720A50}" destId="{46BB847C-3095-466D-B7AF-8A857D4AE93C}" srcOrd="0" destOrd="0" presId="urn:microsoft.com/office/officeart/2005/8/layout/equation2"/>
    <dgm:cxn modelId="{0B717CD1-F041-4DA7-B91E-8CF833B43EA0}" srcId="{B6AF3359-AABB-46BB-A83E-A6D5940064E5}" destId="{44737FB7-FC8C-4BAE-AF37-55EF65AE50C3}" srcOrd="1" destOrd="0" parTransId="{3B61A6F7-0E0F-4778-BCDF-6A6820FBA9B7}" sibTransId="{09DD04FD-980A-4EC0-9031-85C37C1C5921}"/>
    <dgm:cxn modelId="{442280D2-0E9D-447E-9979-771B56CD1795}" type="presOf" srcId="{44737FB7-FC8C-4BAE-AF37-55EF65AE50C3}" destId="{862DAAA4-3EC7-4D51-9C8A-B85D230801DF}" srcOrd="0" destOrd="0" presId="urn:microsoft.com/office/officeart/2005/8/layout/equation2"/>
    <dgm:cxn modelId="{0393116F-16FC-46E2-BED8-51A2B175BB0B}" type="presParOf" srcId="{82C0329F-FE0E-481A-A4B2-0B3518976EE0}" destId="{F9ED37C6-D23C-42D9-97A6-0711A0A07F03}" srcOrd="0" destOrd="0" presId="urn:microsoft.com/office/officeart/2005/8/layout/equation2"/>
    <dgm:cxn modelId="{50FB06FC-4CCE-4D67-98E5-820061E0DD51}" type="presParOf" srcId="{F9ED37C6-D23C-42D9-97A6-0711A0A07F03}" destId="{110573A9-965D-4C81-B40B-5862B9765ED8}" srcOrd="0" destOrd="0" presId="urn:microsoft.com/office/officeart/2005/8/layout/equation2"/>
    <dgm:cxn modelId="{D6230C73-6E09-4DD3-9E88-99239ED9BDB3}" type="presParOf" srcId="{F9ED37C6-D23C-42D9-97A6-0711A0A07F03}" destId="{0933514B-A28C-438D-8563-803098232239}" srcOrd="1" destOrd="0" presId="urn:microsoft.com/office/officeart/2005/8/layout/equation2"/>
    <dgm:cxn modelId="{8A89D1BC-6E4E-44BC-AD3B-403BDEF6B0B1}" type="presParOf" srcId="{F9ED37C6-D23C-42D9-97A6-0711A0A07F03}" destId="{BBE8A87F-C666-4824-A23B-73323F3D3E07}" srcOrd="2" destOrd="0" presId="urn:microsoft.com/office/officeart/2005/8/layout/equation2"/>
    <dgm:cxn modelId="{67BEAA7F-8E9F-4572-8FE5-E9D8B2393471}" type="presParOf" srcId="{F9ED37C6-D23C-42D9-97A6-0711A0A07F03}" destId="{88E21C62-FCFC-4748-BB95-CDF2C8434ED2}" srcOrd="3" destOrd="0" presId="urn:microsoft.com/office/officeart/2005/8/layout/equation2"/>
    <dgm:cxn modelId="{163F4467-DC37-4767-B75D-7A71FD1642BD}" type="presParOf" srcId="{F9ED37C6-D23C-42D9-97A6-0711A0A07F03}" destId="{862DAAA4-3EC7-4D51-9C8A-B85D230801DF}" srcOrd="4" destOrd="0" presId="urn:microsoft.com/office/officeart/2005/8/layout/equation2"/>
    <dgm:cxn modelId="{42C5EAA8-670C-4C93-B59B-9A9B9B2262E8}" type="presParOf" srcId="{82C0329F-FE0E-481A-A4B2-0B3518976EE0}" destId="{EC31643B-2720-4771-9AD5-016F3C143AF1}" srcOrd="1" destOrd="0" presId="urn:microsoft.com/office/officeart/2005/8/layout/equation2"/>
    <dgm:cxn modelId="{BB8E29B4-2ED8-4878-AE08-2EFB1FB8C935}" type="presParOf" srcId="{EC31643B-2720-4771-9AD5-016F3C143AF1}" destId="{DBCCA134-E5C4-4D87-A94C-962264A9E491}" srcOrd="0" destOrd="0" presId="urn:microsoft.com/office/officeart/2005/8/layout/equation2"/>
    <dgm:cxn modelId="{CAE9096E-BFA3-45B9-BFB5-AD4A878F8781}" type="presParOf" srcId="{82C0329F-FE0E-481A-A4B2-0B3518976EE0}" destId="{46BB847C-3095-466D-B7AF-8A857D4AE93C}" srcOrd="2" destOrd="0" presId="urn:microsoft.com/office/officeart/2005/8/layout/equati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573A9-965D-4C81-B40B-5862B9765ED8}">
      <dsp:nvSpPr>
        <dsp:cNvPr id="0" name=""/>
        <dsp:cNvSpPr/>
      </dsp:nvSpPr>
      <dsp:spPr>
        <a:xfrm>
          <a:off x="6071105" y="3988422"/>
          <a:ext cx="2203945" cy="194226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pl-PL" sz="1500" kern="1200" dirty="0"/>
            <a:t>Wersja elektroniczna wniosku podpisana i złożona przez Portal </a:t>
          </a:r>
          <a:r>
            <a:rPr lang="pl-PL" sz="1500" kern="1200" dirty="0" err="1"/>
            <a:t>ePUAP</a:t>
          </a:r>
          <a:endParaRPr lang="pl-PL" sz="1500" kern="1200" dirty="0"/>
        </a:p>
      </dsp:txBody>
      <dsp:txXfrm>
        <a:off x="6393865" y="4272860"/>
        <a:ext cx="1558425" cy="1373385"/>
      </dsp:txXfrm>
    </dsp:sp>
    <dsp:sp modelId="{BBE8A87F-C666-4824-A23B-73323F3D3E07}">
      <dsp:nvSpPr>
        <dsp:cNvPr id="0" name=""/>
        <dsp:cNvSpPr/>
      </dsp:nvSpPr>
      <dsp:spPr>
        <a:xfrm>
          <a:off x="4069106" y="2830009"/>
          <a:ext cx="1792780" cy="179278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l-PL" sz="1200" kern="1200" baseline="0"/>
        </a:p>
      </dsp:txBody>
      <dsp:txXfrm>
        <a:off x="4306739" y="3515568"/>
        <a:ext cx="1317514" cy="421662"/>
      </dsp:txXfrm>
    </dsp:sp>
    <dsp:sp modelId="{862DAAA4-3EC7-4D51-9C8A-B85D230801DF}">
      <dsp:nvSpPr>
        <dsp:cNvPr id="0" name=""/>
        <dsp:cNvSpPr/>
      </dsp:nvSpPr>
      <dsp:spPr>
        <a:xfrm>
          <a:off x="6175983" y="1460385"/>
          <a:ext cx="2056319" cy="186783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pl-PL" sz="1500" kern="1200" dirty="0"/>
            <a:t>Podpisana wersja papierowa dostarczona do Funduszu osobiście lub pocztą</a:t>
          </a:r>
        </a:p>
      </dsp:txBody>
      <dsp:txXfrm>
        <a:off x="6477124" y="1733922"/>
        <a:ext cx="1454037" cy="1320756"/>
      </dsp:txXfrm>
    </dsp:sp>
    <dsp:sp modelId="{EC31643B-2720-4771-9AD5-016F3C143AF1}">
      <dsp:nvSpPr>
        <dsp:cNvPr id="0" name=""/>
        <dsp:cNvSpPr/>
      </dsp:nvSpPr>
      <dsp:spPr>
        <a:xfrm rot="10800000">
          <a:off x="6778541" y="3164970"/>
          <a:ext cx="805817" cy="984561"/>
        </a:xfrm>
        <a:prstGeom prst="upDown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l-PL" sz="1200" kern="1200" baseline="0"/>
        </a:p>
      </dsp:txBody>
      <dsp:txXfrm>
        <a:off x="7020286" y="3361882"/>
        <a:ext cx="564072" cy="590737"/>
      </dsp:txXfrm>
    </dsp:sp>
    <dsp:sp modelId="{46BB847C-3095-466D-B7AF-8A857D4AE93C}">
      <dsp:nvSpPr>
        <dsp:cNvPr id="0" name=""/>
        <dsp:cNvSpPr/>
      </dsp:nvSpPr>
      <dsp:spPr>
        <a:xfrm>
          <a:off x="0" y="2057937"/>
          <a:ext cx="4025102" cy="363477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pl-PL" sz="2800" kern="1200" dirty="0"/>
            <a:t>Wersja elektroniczna złożona poprzez skrzynkę podawczą na Portalu Beneficjenta</a:t>
          </a:r>
        </a:p>
      </dsp:txBody>
      <dsp:txXfrm>
        <a:off x="589463" y="2590237"/>
        <a:ext cx="2846176" cy="257017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l-PL"/>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0C4F61E-1F0A-41EB-9F9E-F313D53ACC3D}" type="datetimeFigureOut">
              <a:rPr lang="pl-PL" smtClean="0"/>
              <a:t>2021-09-09</a:t>
            </a:fld>
            <a:endParaRPr lang="pl-PL"/>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l-PL"/>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C4F4505-A30B-4E91-8910-12C9037231B7}" type="slidenum">
              <a:rPr lang="pl-PL" smtClean="0"/>
              <a:t>‹#›</a:t>
            </a:fld>
            <a:endParaRPr lang="pl-PL"/>
          </a:p>
        </p:txBody>
      </p:sp>
    </p:spTree>
    <p:extLst>
      <p:ext uri="{BB962C8B-B14F-4D97-AF65-F5344CB8AC3E}">
        <p14:creationId xmlns:p14="http://schemas.microsoft.com/office/powerpoint/2010/main" val="1764484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DD5AE8-88EC-4476-B666-6419D52EAED2}" type="datetime1">
              <a:rPr lang="en-US" smtClean="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67467-9E4A-47FF-866C-32810D6624F2}" type="datetime1">
              <a:rPr lang="en-US" smtClean="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4F8204-7A2D-43DD-AF89-CB582E4D7991}" type="datetime1">
              <a:rPr lang="en-US" smtClean="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62B347-6F38-4D20-AFAB-F135576B06A8}" type="datetime1">
              <a:rPr lang="en-US" smtClean="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2D287D-3782-4FAB-85CF-BFDE9FFDAF99}" type="datetime1">
              <a:rPr lang="en-US" smtClean="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4B448A-D94B-403F-A855-C586B3BAB56F}" type="datetime1">
              <a:rPr lang="en-US" smtClean="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0E9E31-FB27-4F8B-98FD-0FE73BA73E4D}" type="datetime1">
              <a:rPr lang="en-US" smtClean="0"/>
              <a:t>9/9/2021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676AC5-2A11-4E59-9A19-F96B87C9D6EE}" type="datetime1">
              <a:rPr lang="en-US" smtClean="0"/>
              <a:t>9/9/2021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17ACB24-1447-4A89-8765-0623210C0914}" type="datetime1">
              <a:rPr lang="en-US" smtClean="0"/>
              <a:t>9/9/2021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DFB5BEA-1C11-426D-B3CA-335FEEE4D3B9}" type="datetime1">
              <a:rPr lang="en-US" smtClean="0"/>
              <a:t>9/9/2021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ACC425-811C-4D9A-A74E-466F392596C1}" type="datetime1">
              <a:rPr lang="en-US" smtClean="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DF7C94A-1EFD-4304-9824-F338B8F433DA}" type="datetime1">
              <a:rPr lang="en-US" smtClean="0"/>
              <a:t>9/9/2021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8BCBB5FC-2D59-4502-921E-1BEB5C182491}"/>
              </a:ext>
            </a:extLst>
          </p:cNvPr>
          <p:cNvSpPr>
            <a:spLocks noGrp="1"/>
          </p:cNvSpPr>
          <p:nvPr>
            <p:ph type="sldNum" sz="quarter" idx="12"/>
          </p:nvPr>
        </p:nvSpPr>
        <p:spPr/>
        <p:txBody>
          <a:bodyPr/>
          <a:lstStyle/>
          <a:p>
            <a:fld id="{4FAB73BC-B049-4115-A692-8D63A059BFB8}" type="slidenum">
              <a:rPr lang="en-US" smtClean="0"/>
              <a:pPr/>
              <a:t>1</a:t>
            </a:fld>
            <a:endParaRPr lang="en-US" dirty="0"/>
          </a:p>
        </p:txBody>
      </p:sp>
      <p:sp>
        <p:nvSpPr>
          <p:cNvPr id="5" name="pole tekstowe 4">
            <a:extLst>
              <a:ext uri="{FF2B5EF4-FFF2-40B4-BE49-F238E27FC236}">
                <a16:creationId xmlns:a16="http://schemas.microsoft.com/office/drawing/2014/main" id="{C69A883C-5B7D-47FB-80C5-47E4DAFC29F7}"/>
              </a:ext>
            </a:extLst>
          </p:cNvPr>
          <p:cNvSpPr txBox="1"/>
          <p:nvPr/>
        </p:nvSpPr>
        <p:spPr>
          <a:xfrm>
            <a:off x="3199661" y="5804547"/>
            <a:ext cx="6094520" cy="769441"/>
          </a:xfrm>
          <a:prstGeom prst="rect">
            <a:avLst/>
          </a:prstGeom>
          <a:noFill/>
        </p:spPr>
        <p:txBody>
          <a:bodyPr wrap="square">
            <a:spAutoFit/>
          </a:bodyPr>
          <a:lstStyle/>
          <a:p>
            <a:pPr algn="ctr"/>
            <a:r>
              <a:rPr lang="pl-PL" sz="1400" i="1" dirty="0"/>
              <a:t>Referent WFOŚiGW w Białymstoku,</a:t>
            </a:r>
          </a:p>
          <a:p>
            <a:pPr algn="ctr"/>
            <a:r>
              <a:rPr lang="pl-PL" sz="1400" i="1" dirty="0"/>
              <a:t>mgr inż. Tomasz Olszewski</a:t>
            </a:r>
          </a:p>
          <a:p>
            <a:pPr algn="ctr"/>
            <a:endParaRPr lang="pl-PL" sz="1600" i="1" dirty="0">
              <a:latin typeface="Bahnschrift Light SemiCondensed" panose="020B0502040204020203" pitchFamily="34" charset="0"/>
            </a:endParaRPr>
          </a:p>
        </p:txBody>
      </p:sp>
      <p:pic>
        <p:nvPicPr>
          <p:cNvPr id="9" name="Obraz 8">
            <a:extLst>
              <a:ext uri="{FF2B5EF4-FFF2-40B4-BE49-F238E27FC236}">
                <a16:creationId xmlns:a16="http://schemas.microsoft.com/office/drawing/2014/main" id="{B42A6061-771B-4414-BA0B-0B230142A07C}"/>
              </a:ext>
            </a:extLst>
          </p:cNvPr>
          <p:cNvPicPr>
            <a:picLocks noChangeAspect="1"/>
          </p:cNvPicPr>
          <p:nvPr/>
        </p:nvPicPr>
        <p:blipFill>
          <a:blip r:embed="rId2"/>
          <a:stretch>
            <a:fillRect/>
          </a:stretch>
        </p:blipFill>
        <p:spPr>
          <a:xfrm>
            <a:off x="7963270" y="284013"/>
            <a:ext cx="3891828" cy="1073886"/>
          </a:xfrm>
          <a:prstGeom prst="rect">
            <a:avLst/>
          </a:prstGeom>
        </p:spPr>
      </p:pic>
      <p:pic>
        <p:nvPicPr>
          <p:cNvPr id="6" name="Obraz 5">
            <a:extLst>
              <a:ext uri="{FF2B5EF4-FFF2-40B4-BE49-F238E27FC236}">
                <a16:creationId xmlns:a16="http://schemas.microsoft.com/office/drawing/2014/main" id="{0778D8EC-7224-4052-B88B-4EAE07559B17}"/>
              </a:ext>
            </a:extLst>
          </p:cNvPr>
          <p:cNvPicPr>
            <a:picLocks noChangeAspect="1"/>
          </p:cNvPicPr>
          <p:nvPr/>
        </p:nvPicPr>
        <p:blipFill>
          <a:blip r:embed="rId3"/>
          <a:stretch>
            <a:fillRect/>
          </a:stretch>
        </p:blipFill>
        <p:spPr>
          <a:xfrm>
            <a:off x="962800" y="1376912"/>
            <a:ext cx="8541167" cy="4427635"/>
          </a:xfrm>
          <a:prstGeom prst="rect">
            <a:avLst/>
          </a:prstGeom>
        </p:spPr>
      </p:pic>
    </p:spTree>
    <p:extLst>
      <p:ext uri="{BB962C8B-B14F-4D97-AF65-F5344CB8AC3E}">
        <p14:creationId xmlns:p14="http://schemas.microsoft.com/office/powerpoint/2010/main" val="789181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600" dirty="0"/>
              <a:t>6. Prawidłowa forma złożenia wniosku</a:t>
            </a:r>
          </a:p>
        </p:txBody>
      </p:sp>
      <p:sp>
        <p:nvSpPr>
          <p:cNvPr id="4" name="Slide Number Placeholder 3"/>
          <p:cNvSpPr>
            <a:spLocks noGrp="1"/>
          </p:cNvSpPr>
          <p:nvPr>
            <p:ph type="sldNum" sz="quarter" idx="12"/>
          </p:nvPr>
        </p:nvSpPr>
        <p:spPr/>
        <p:txBody>
          <a:bodyPr/>
          <a:lstStyle/>
          <a:p>
            <a:fld id="{4CE482DC-2269-4F26-9D2A-7E44B1A4CD85}" type="slidenum">
              <a:rPr lang="en-US" sz="1200" smtClean="0"/>
              <a:t>10</a:t>
            </a:fld>
            <a:endParaRPr lang="en-US" sz="1200" dirty="0"/>
          </a:p>
        </p:txBody>
      </p:sp>
      <p:graphicFrame>
        <p:nvGraphicFramePr>
          <p:cNvPr id="10" name="Diagram 9">
            <a:extLst>
              <a:ext uri="{FF2B5EF4-FFF2-40B4-BE49-F238E27FC236}">
                <a16:creationId xmlns:a16="http://schemas.microsoft.com/office/drawing/2014/main" id="{501934BB-BD40-4583-8548-950DBE6CC194}"/>
              </a:ext>
            </a:extLst>
          </p:cNvPr>
          <p:cNvGraphicFramePr/>
          <p:nvPr>
            <p:extLst>
              <p:ext uri="{D42A27DB-BD31-4B8C-83A1-F6EECF244321}">
                <p14:modId xmlns:p14="http://schemas.microsoft.com/office/powerpoint/2010/main" val="1573344262"/>
              </p:ext>
            </p:extLst>
          </p:nvPr>
        </p:nvGraphicFramePr>
        <p:xfrm>
          <a:off x="1772457" y="354541"/>
          <a:ext cx="10310051" cy="6105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Obraz 4">
            <a:extLst>
              <a:ext uri="{FF2B5EF4-FFF2-40B4-BE49-F238E27FC236}">
                <a16:creationId xmlns:a16="http://schemas.microsoft.com/office/drawing/2014/main" id="{C72F4722-EDB4-4DB8-A16C-DA1AC6B77C07}"/>
              </a:ext>
            </a:extLst>
          </p:cNvPr>
          <p:cNvPicPr>
            <a:picLocks noChangeAspect="1"/>
          </p:cNvPicPr>
          <p:nvPr/>
        </p:nvPicPr>
        <p:blipFill>
          <a:blip r:embed="rId7"/>
          <a:stretch>
            <a:fillRect/>
          </a:stretch>
        </p:blipFill>
        <p:spPr>
          <a:xfrm>
            <a:off x="9001957" y="457397"/>
            <a:ext cx="2826508" cy="779929"/>
          </a:xfrm>
          <a:prstGeom prst="rect">
            <a:avLst/>
          </a:prstGeom>
        </p:spPr>
      </p:pic>
    </p:spTree>
    <p:extLst>
      <p:ext uri="{BB962C8B-B14F-4D97-AF65-F5344CB8AC3E}">
        <p14:creationId xmlns:p14="http://schemas.microsoft.com/office/powerpoint/2010/main" val="4062202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600" dirty="0"/>
              <a:t>7. Statystyki zakończonych naborów.</a:t>
            </a:r>
          </a:p>
        </p:txBody>
      </p:sp>
      <p:graphicFrame>
        <p:nvGraphicFramePr>
          <p:cNvPr id="10" name="Symbol zastępczy zawartości 9">
            <a:extLst>
              <a:ext uri="{FF2B5EF4-FFF2-40B4-BE49-F238E27FC236}">
                <a16:creationId xmlns:a16="http://schemas.microsoft.com/office/drawing/2014/main" id="{B3D58BA4-21F6-44A1-8B9C-B1915EFFCAEC}"/>
              </a:ext>
            </a:extLst>
          </p:cNvPr>
          <p:cNvGraphicFramePr>
            <a:graphicFrameLocks noGrp="1"/>
          </p:cNvGraphicFramePr>
          <p:nvPr>
            <p:ph idx="1"/>
            <p:extLst>
              <p:ext uri="{D42A27DB-BD31-4B8C-83A1-F6EECF244321}">
                <p14:modId xmlns:p14="http://schemas.microsoft.com/office/powerpoint/2010/main" val="3584271333"/>
              </p:ext>
            </p:extLst>
          </p:nvPr>
        </p:nvGraphicFramePr>
        <p:xfrm>
          <a:off x="1097280" y="1828508"/>
          <a:ext cx="10306050" cy="40227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4CE482DC-2269-4F26-9D2A-7E44B1A4CD85}" type="slidenum">
              <a:rPr lang="en-US" sz="1200" smtClean="0"/>
              <a:t>11</a:t>
            </a:fld>
            <a:endParaRPr lang="en-US" sz="1200" dirty="0"/>
          </a:p>
        </p:txBody>
      </p:sp>
      <p:pic>
        <p:nvPicPr>
          <p:cNvPr id="5" name="Obraz 4">
            <a:extLst>
              <a:ext uri="{FF2B5EF4-FFF2-40B4-BE49-F238E27FC236}">
                <a16:creationId xmlns:a16="http://schemas.microsoft.com/office/drawing/2014/main" id="{70899ED1-FA45-498B-9353-B50A57A1DFB5}"/>
              </a:ext>
            </a:extLst>
          </p:cNvPr>
          <p:cNvPicPr>
            <a:picLocks noChangeAspect="1"/>
          </p:cNvPicPr>
          <p:nvPr/>
        </p:nvPicPr>
        <p:blipFill>
          <a:blip r:embed="rId3"/>
          <a:stretch>
            <a:fillRect/>
          </a:stretch>
        </p:blipFill>
        <p:spPr>
          <a:xfrm>
            <a:off x="9001957" y="457397"/>
            <a:ext cx="2826508" cy="779929"/>
          </a:xfrm>
          <a:prstGeom prst="rect">
            <a:avLst/>
          </a:prstGeom>
        </p:spPr>
      </p:pic>
    </p:spTree>
    <p:extLst>
      <p:ext uri="{BB962C8B-B14F-4D97-AF65-F5344CB8AC3E}">
        <p14:creationId xmlns:p14="http://schemas.microsoft.com/office/powerpoint/2010/main" val="488136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Symbol zastępczy zawartości 9">
            <a:extLst>
              <a:ext uri="{FF2B5EF4-FFF2-40B4-BE49-F238E27FC236}">
                <a16:creationId xmlns:a16="http://schemas.microsoft.com/office/drawing/2014/main" id="{B3D58BA4-21F6-44A1-8B9C-B1915EFFCAEC}"/>
              </a:ext>
            </a:extLst>
          </p:cNvPr>
          <p:cNvGraphicFramePr>
            <a:graphicFrameLocks noGrp="1"/>
          </p:cNvGraphicFramePr>
          <p:nvPr>
            <p:ph idx="1"/>
            <p:extLst>
              <p:ext uri="{D42A27DB-BD31-4B8C-83A1-F6EECF244321}">
                <p14:modId xmlns:p14="http://schemas.microsoft.com/office/powerpoint/2010/main" val="3028797813"/>
              </p:ext>
            </p:extLst>
          </p:nvPr>
        </p:nvGraphicFramePr>
        <p:xfrm>
          <a:off x="1097280" y="1828508"/>
          <a:ext cx="10306050" cy="40227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4CE482DC-2269-4F26-9D2A-7E44B1A4CD85}" type="slidenum">
              <a:rPr lang="en-US" sz="1200" smtClean="0"/>
              <a:t>12</a:t>
            </a:fld>
            <a:endParaRPr lang="en-US" sz="1200" dirty="0"/>
          </a:p>
        </p:txBody>
      </p:sp>
      <p:pic>
        <p:nvPicPr>
          <p:cNvPr id="5" name="Obraz 4">
            <a:extLst>
              <a:ext uri="{FF2B5EF4-FFF2-40B4-BE49-F238E27FC236}">
                <a16:creationId xmlns:a16="http://schemas.microsoft.com/office/drawing/2014/main" id="{70899ED1-FA45-498B-9353-B50A57A1DFB5}"/>
              </a:ext>
            </a:extLst>
          </p:cNvPr>
          <p:cNvPicPr>
            <a:picLocks noChangeAspect="1"/>
          </p:cNvPicPr>
          <p:nvPr/>
        </p:nvPicPr>
        <p:blipFill>
          <a:blip r:embed="rId3"/>
          <a:stretch>
            <a:fillRect/>
          </a:stretch>
        </p:blipFill>
        <p:spPr>
          <a:xfrm>
            <a:off x="9001957" y="457397"/>
            <a:ext cx="2826508" cy="779929"/>
          </a:xfrm>
          <a:prstGeom prst="rect">
            <a:avLst/>
          </a:prstGeom>
        </p:spPr>
      </p:pic>
    </p:spTree>
    <p:extLst>
      <p:ext uri="{BB962C8B-B14F-4D97-AF65-F5344CB8AC3E}">
        <p14:creationId xmlns:p14="http://schemas.microsoft.com/office/powerpoint/2010/main" val="3620931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13</a:t>
            </a:fld>
            <a:endParaRPr lang="en-US" dirty="0"/>
          </a:p>
        </p:txBody>
      </p:sp>
      <p:sp>
        <p:nvSpPr>
          <p:cNvPr id="3" name="Title 1"/>
          <p:cNvSpPr txBox="1">
            <a:spLocks/>
          </p:cNvSpPr>
          <p:nvPr/>
        </p:nvSpPr>
        <p:spPr>
          <a:xfrm>
            <a:off x="1066800" y="1892119"/>
            <a:ext cx="10058400" cy="3919595"/>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pl-PL" b="1" i="1" dirty="0"/>
          </a:p>
          <a:p>
            <a:pPr algn="ctr"/>
            <a:r>
              <a:rPr lang="pl-PL" b="1" i="1" dirty="0"/>
              <a:t>Zapraszamy do wzięcia udziału w kolejnych naborach Programu !</a:t>
            </a:r>
          </a:p>
          <a:p>
            <a:pPr algn="ctr"/>
            <a:endParaRPr lang="pl-PL" b="1" i="1" dirty="0"/>
          </a:p>
          <a:p>
            <a:endParaRPr lang="pl-PL" sz="4000" b="1" i="1" dirty="0"/>
          </a:p>
          <a:p>
            <a:pPr algn="ctr"/>
            <a:r>
              <a:rPr lang="pl-PL" sz="4000" b="1" i="1" dirty="0"/>
              <a:t>Dziękuję za uwagę</a:t>
            </a:r>
            <a:br>
              <a:rPr lang="pl-PL" b="1" i="1" dirty="0"/>
            </a:br>
            <a:br>
              <a:rPr lang="pl-PL" b="1" i="1" dirty="0"/>
            </a:br>
            <a:endParaRPr lang="pl-PL" i="1" dirty="0">
              <a:solidFill>
                <a:schemeClr val="bg1"/>
              </a:solidFill>
            </a:endParaRPr>
          </a:p>
        </p:txBody>
      </p:sp>
      <p:pic>
        <p:nvPicPr>
          <p:cNvPr id="4" name="Obraz 3">
            <a:extLst>
              <a:ext uri="{FF2B5EF4-FFF2-40B4-BE49-F238E27FC236}">
                <a16:creationId xmlns:a16="http://schemas.microsoft.com/office/drawing/2014/main" id="{9AA9C57C-99A0-4EE8-B3AF-F3F5B3650238}"/>
              </a:ext>
            </a:extLst>
          </p:cNvPr>
          <p:cNvPicPr>
            <a:picLocks noChangeAspect="1"/>
          </p:cNvPicPr>
          <p:nvPr/>
        </p:nvPicPr>
        <p:blipFill>
          <a:blip r:embed="rId2"/>
          <a:stretch>
            <a:fillRect/>
          </a:stretch>
        </p:blipFill>
        <p:spPr>
          <a:xfrm>
            <a:off x="7789468" y="457397"/>
            <a:ext cx="4038997" cy="1114495"/>
          </a:xfrm>
          <a:prstGeom prst="rect">
            <a:avLst/>
          </a:prstGeom>
        </p:spPr>
      </p:pic>
    </p:spTree>
    <p:extLst>
      <p:ext uri="{BB962C8B-B14F-4D97-AF65-F5344CB8AC3E}">
        <p14:creationId xmlns:p14="http://schemas.microsoft.com/office/powerpoint/2010/main" val="3061154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600" dirty="0"/>
              <a:t>Spis treści</a:t>
            </a:r>
          </a:p>
        </p:txBody>
      </p:sp>
      <p:sp>
        <p:nvSpPr>
          <p:cNvPr id="3" name="Content Placeholder 2"/>
          <p:cNvSpPr>
            <a:spLocks noGrp="1"/>
          </p:cNvSpPr>
          <p:nvPr>
            <p:ph idx="1"/>
          </p:nvPr>
        </p:nvSpPr>
        <p:spPr/>
        <p:txBody>
          <a:bodyPr>
            <a:normAutofit/>
          </a:bodyPr>
          <a:lstStyle/>
          <a:p>
            <a:pPr marL="0" indent="0">
              <a:buNone/>
            </a:pPr>
            <a:r>
              <a:rPr lang="pl-PL" dirty="0"/>
              <a:t>Podczas niniejszej prezentacji poruszone zostaną następujące zagadnienia:</a:t>
            </a:r>
          </a:p>
          <a:p>
            <a:pPr marL="457200" indent="-457200">
              <a:buFont typeface="+mj-lt"/>
              <a:buAutoNum type="arabicPeriod"/>
            </a:pPr>
            <a:r>
              <a:rPr lang="pl-PL" dirty="0"/>
              <a:t>Cel Programu Priorytetowego „Moja Woda”.</a:t>
            </a:r>
          </a:p>
          <a:p>
            <a:pPr marL="457200" indent="-457200">
              <a:buFont typeface="+mj-lt"/>
              <a:buAutoNum type="arabicPeriod"/>
            </a:pPr>
            <a:r>
              <a:rPr lang="pl-PL" dirty="0"/>
              <a:t>Beneficjenci Programu.</a:t>
            </a:r>
          </a:p>
          <a:p>
            <a:pPr marL="457200" indent="-457200">
              <a:buFont typeface="+mj-lt"/>
              <a:buAutoNum type="arabicPeriod"/>
            </a:pPr>
            <a:r>
              <a:rPr lang="pl-PL" dirty="0"/>
              <a:t>Forma i intensywność dofinansowania.</a:t>
            </a:r>
          </a:p>
          <a:p>
            <a:pPr marL="457200" indent="-457200">
              <a:buFont typeface="+mj-lt"/>
              <a:buAutoNum type="arabicPeriod"/>
            </a:pPr>
            <a:r>
              <a:rPr lang="pl-PL" dirty="0"/>
              <a:t>Rodzaje przedsięwzięć oraz kategorie kosztów kwalifikowanych.</a:t>
            </a:r>
          </a:p>
          <a:p>
            <a:pPr marL="457200" indent="-457200">
              <a:buFont typeface="+mj-lt"/>
              <a:buAutoNum type="arabicPeriod"/>
            </a:pPr>
            <a:r>
              <a:rPr lang="pl-PL" dirty="0"/>
              <a:t>Główne warunki dofinansowania przedsięwzięć.</a:t>
            </a:r>
          </a:p>
          <a:p>
            <a:pPr marL="457200" indent="-457200">
              <a:buFont typeface="+mj-lt"/>
              <a:buAutoNum type="arabicPeriod"/>
            </a:pPr>
            <a:r>
              <a:rPr lang="pl-PL" sz="2000" dirty="0"/>
              <a:t>Prawidłowa forma złożenia wniosku</a:t>
            </a:r>
            <a:endParaRPr lang="pl-PL" dirty="0"/>
          </a:p>
          <a:p>
            <a:pPr marL="457200" indent="-457200">
              <a:buFont typeface="+mj-lt"/>
              <a:buAutoNum type="arabicPeriod"/>
            </a:pPr>
            <a:r>
              <a:rPr lang="pl-PL" dirty="0"/>
              <a:t>Statystyki wniosków złożonych podczas zakończonych naborów.</a:t>
            </a:r>
          </a:p>
        </p:txBody>
      </p:sp>
      <p:sp>
        <p:nvSpPr>
          <p:cNvPr id="4" name="Slide Number Placeholder 3"/>
          <p:cNvSpPr>
            <a:spLocks noGrp="1"/>
          </p:cNvSpPr>
          <p:nvPr>
            <p:ph type="sldNum" sz="quarter" idx="12"/>
          </p:nvPr>
        </p:nvSpPr>
        <p:spPr/>
        <p:txBody>
          <a:bodyPr/>
          <a:lstStyle/>
          <a:p>
            <a:fld id="{4CE482DC-2269-4F26-9D2A-7E44B1A4CD85}" type="slidenum">
              <a:rPr lang="en-US" sz="1200" smtClean="0"/>
              <a:t>2</a:t>
            </a:fld>
            <a:endParaRPr lang="en-US" sz="1200" dirty="0"/>
          </a:p>
        </p:txBody>
      </p:sp>
      <p:pic>
        <p:nvPicPr>
          <p:cNvPr id="5" name="Obraz 4">
            <a:extLst>
              <a:ext uri="{FF2B5EF4-FFF2-40B4-BE49-F238E27FC236}">
                <a16:creationId xmlns:a16="http://schemas.microsoft.com/office/drawing/2014/main" id="{BBCF0747-1B4A-40B9-9B82-916F489BF1A5}"/>
              </a:ext>
            </a:extLst>
          </p:cNvPr>
          <p:cNvPicPr>
            <a:picLocks noChangeAspect="1"/>
          </p:cNvPicPr>
          <p:nvPr/>
        </p:nvPicPr>
        <p:blipFill>
          <a:blip r:embed="rId2"/>
          <a:stretch>
            <a:fillRect/>
          </a:stretch>
        </p:blipFill>
        <p:spPr>
          <a:xfrm>
            <a:off x="9001957" y="457397"/>
            <a:ext cx="2826508" cy="779929"/>
          </a:xfrm>
          <a:prstGeom prst="rect">
            <a:avLst/>
          </a:prstGeom>
        </p:spPr>
      </p:pic>
    </p:spTree>
    <p:extLst>
      <p:ext uri="{BB962C8B-B14F-4D97-AF65-F5344CB8AC3E}">
        <p14:creationId xmlns:p14="http://schemas.microsoft.com/office/powerpoint/2010/main" val="2592825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600" dirty="0"/>
              <a:t>1. Cel Programu Priorytetowego „Moja Woda”</a:t>
            </a:r>
          </a:p>
        </p:txBody>
      </p:sp>
      <p:sp>
        <p:nvSpPr>
          <p:cNvPr id="3" name="Content Placeholder 2"/>
          <p:cNvSpPr>
            <a:spLocks noGrp="1"/>
          </p:cNvSpPr>
          <p:nvPr>
            <p:ph idx="1"/>
          </p:nvPr>
        </p:nvSpPr>
        <p:spPr>
          <a:xfrm>
            <a:off x="1097279" y="1845734"/>
            <a:ext cx="10305011" cy="4023360"/>
          </a:xfrm>
        </p:spPr>
        <p:txBody>
          <a:bodyPr>
            <a:normAutofit/>
          </a:bodyPr>
          <a:lstStyle/>
          <a:p>
            <a:pPr marL="0" indent="0" algn="just">
              <a:lnSpc>
                <a:spcPct val="100000"/>
              </a:lnSpc>
              <a:buNone/>
            </a:pPr>
            <a:endParaRPr lang="pl-PL" dirty="0"/>
          </a:p>
          <a:p>
            <a:pPr marL="0" indent="0" algn="just">
              <a:lnSpc>
                <a:spcPct val="100000"/>
              </a:lnSpc>
              <a:buNone/>
            </a:pPr>
            <a:r>
              <a:rPr lang="pl-PL" sz="2400" i="1" dirty="0"/>
              <a:t>Program ma na celu ochronę zasobów wodnych oraz minimalizację zjawiska suszy w Polsce poprzez zwiększenie poziomu retencji na terenie posesji przy budynkach mieszkalnych jednorodzinnych oraz wykorzystywanie zgromadzonych wód opadowych oraz roztopowych, w tym dzięki rozwojowi zielononiebieskiej infrastruktury.</a:t>
            </a:r>
          </a:p>
        </p:txBody>
      </p:sp>
      <p:sp>
        <p:nvSpPr>
          <p:cNvPr id="4" name="Slide Number Placeholder 3"/>
          <p:cNvSpPr>
            <a:spLocks noGrp="1"/>
          </p:cNvSpPr>
          <p:nvPr>
            <p:ph type="sldNum" sz="quarter" idx="12"/>
          </p:nvPr>
        </p:nvSpPr>
        <p:spPr/>
        <p:txBody>
          <a:bodyPr/>
          <a:lstStyle/>
          <a:p>
            <a:fld id="{4CE482DC-2269-4F26-9D2A-7E44B1A4CD85}" type="slidenum">
              <a:rPr lang="en-US" sz="1200" smtClean="0"/>
              <a:t>3</a:t>
            </a:fld>
            <a:endParaRPr lang="en-US" sz="1200" dirty="0"/>
          </a:p>
        </p:txBody>
      </p:sp>
      <p:pic>
        <p:nvPicPr>
          <p:cNvPr id="5" name="Obraz 4">
            <a:extLst>
              <a:ext uri="{FF2B5EF4-FFF2-40B4-BE49-F238E27FC236}">
                <a16:creationId xmlns:a16="http://schemas.microsoft.com/office/drawing/2014/main" id="{D863E761-A495-42EF-8094-718FA4A1119E}"/>
              </a:ext>
            </a:extLst>
          </p:cNvPr>
          <p:cNvPicPr>
            <a:picLocks noChangeAspect="1"/>
          </p:cNvPicPr>
          <p:nvPr/>
        </p:nvPicPr>
        <p:blipFill>
          <a:blip r:embed="rId2"/>
          <a:stretch>
            <a:fillRect/>
          </a:stretch>
        </p:blipFill>
        <p:spPr>
          <a:xfrm>
            <a:off x="9001957" y="457397"/>
            <a:ext cx="2826508" cy="779929"/>
          </a:xfrm>
          <a:prstGeom prst="rect">
            <a:avLst/>
          </a:prstGeom>
        </p:spPr>
      </p:pic>
    </p:spTree>
    <p:extLst>
      <p:ext uri="{BB962C8B-B14F-4D97-AF65-F5344CB8AC3E}">
        <p14:creationId xmlns:p14="http://schemas.microsoft.com/office/powerpoint/2010/main" val="307441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600" dirty="0"/>
              <a:t>2. Beneficjenci</a:t>
            </a:r>
          </a:p>
        </p:txBody>
      </p:sp>
      <p:sp>
        <p:nvSpPr>
          <p:cNvPr id="3" name="Content Placeholder 2"/>
          <p:cNvSpPr>
            <a:spLocks noGrp="1"/>
          </p:cNvSpPr>
          <p:nvPr>
            <p:ph idx="1"/>
          </p:nvPr>
        </p:nvSpPr>
        <p:spPr>
          <a:xfrm>
            <a:off x="1097279" y="1845734"/>
            <a:ext cx="10305011" cy="4023360"/>
          </a:xfrm>
        </p:spPr>
        <p:txBody>
          <a:bodyPr>
            <a:normAutofit/>
          </a:bodyPr>
          <a:lstStyle/>
          <a:p>
            <a:pPr marL="0" indent="0" algn="just">
              <a:lnSpc>
                <a:spcPct val="100000"/>
              </a:lnSpc>
              <a:buNone/>
            </a:pPr>
            <a:endParaRPr lang="pl-PL" dirty="0"/>
          </a:p>
          <a:p>
            <a:pPr marL="0" indent="0" algn="just">
              <a:lnSpc>
                <a:spcPct val="100000"/>
              </a:lnSpc>
              <a:buNone/>
            </a:pPr>
            <a:r>
              <a:rPr lang="pl-PL" sz="2400" i="1" dirty="0"/>
              <a:t>Osoby fizyczne będące właścicielami lub współwłaścicielami nieruchomości, na której znajduje się budynek mieszkalny jednorodzinny. Dofinansowanie dotyczy również właścicieli lub współwłaścicieli nieruchomości, na których dopiero planuje się budowę, lub na których rozpoczęto budowę budynku mieszkalnego jednorodzinnego, z zastrzeżeniem, że budynki te muszą zostać oddane do użytkowania zgodnie z prawem, przed złożeniem dokumentów do rozliczenia dotacji. </a:t>
            </a:r>
            <a:endParaRPr lang="pl-PL" sz="2800" i="1" dirty="0"/>
          </a:p>
        </p:txBody>
      </p:sp>
      <p:sp>
        <p:nvSpPr>
          <p:cNvPr id="4" name="Slide Number Placeholder 3"/>
          <p:cNvSpPr>
            <a:spLocks noGrp="1"/>
          </p:cNvSpPr>
          <p:nvPr>
            <p:ph type="sldNum" sz="quarter" idx="12"/>
          </p:nvPr>
        </p:nvSpPr>
        <p:spPr/>
        <p:txBody>
          <a:bodyPr/>
          <a:lstStyle/>
          <a:p>
            <a:fld id="{4CE482DC-2269-4F26-9D2A-7E44B1A4CD85}" type="slidenum">
              <a:rPr lang="en-US" sz="1200" smtClean="0"/>
              <a:t>4</a:t>
            </a:fld>
            <a:endParaRPr lang="en-US" sz="1200" dirty="0"/>
          </a:p>
        </p:txBody>
      </p:sp>
      <p:pic>
        <p:nvPicPr>
          <p:cNvPr id="5" name="Obraz 4">
            <a:extLst>
              <a:ext uri="{FF2B5EF4-FFF2-40B4-BE49-F238E27FC236}">
                <a16:creationId xmlns:a16="http://schemas.microsoft.com/office/drawing/2014/main" id="{561099DF-5A98-4F25-80DA-AB99CE1EE9BA}"/>
              </a:ext>
            </a:extLst>
          </p:cNvPr>
          <p:cNvPicPr>
            <a:picLocks noChangeAspect="1"/>
          </p:cNvPicPr>
          <p:nvPr/>
        </p:nvPicPr>
        <p:blipFill>
          <a:blip r:embed="rId2"/>
          <a:stretch>
            <a:fillRect/>
          </a:stretch>
        </p:blipFill>
        <p:spPr>
          <a:xfrm>
            <a:off x="9001957" y="457397"/>
            <a:ext cx="2826508" cy="779929"/>
          </a:xfrm>
          <a:prstGeom prst="rect">
            <a:avLst/>
          </a:prstGeom>
        </p:spPr>
      </p:pic>
    </p:spTree>
    <p:extLst>
      <p:ext uri="{BB962C8B-B14F-4D97-AF65-F5344CB8AC3E}">
        <p14:creationId xmlns:p14="http://schemas.microsoft.com/office/powerpoint/2010/main" val="585469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600" dirty="0"/>
              <a:t>3. Forma i intensywność dofinansowania</a:t>
            </a:r>
          </a:p>
        </p:txBody>
      </p:sp>
      <p:sp>
        <p:nvSpPr>
          <p:cNvPr id="3" name="Content Placeholder 2"/>
          <p:cNvSpPr>
            <a:spLocks noGrp="1"/>
          </p:cNvSpPr>
          <p:nvPr>
            <p:ph idx="1"/>
          </p:nvPr>
        </p:nvSpPr>
        <p:spPr>
          <a:xfrm>
            <a:off x="1097279" y="1845734"/>
            <a:ext cx="10305011" cy="4023360"/>
          </a:xfrm>
        </p:spPr>
        <p:txBody>
          <a:bodyPr>
            <a:normAutofit/>
          </a:bodyPr>
          <a:lstStyle/>
          <a:p>
            <a:pPr marL="0" indent="0" algn="just">
              <a:lnSpc>
                <a:spcPct val="100000"/>
              </a:lnSpc>
              <a:buNone/>
            </a:pPr>
            <a:endParaRPr lang="pl-PL" dirty="0"/>
          </a:p>
          <a:p>
            <a:pPr algn="just">
              <a:lnSpc>
                <a:spcPct val="100000"/>
              </a:lnSpc>
              <a:buFont typeface="Wingdings" panose="05000000000000000000" pitchFamily="2" charset="2"/>
              <a:buChar char="v"/>
            </a:pPr>
            <a:r>
              <a:rPr lang="pl-PL" sz="2800" dirty="0"/>
              <a:t> dotacja do </a:t>
            </a:r>
            <a:r>
              <a:rPr lang="pl-PL" sz="2800" b="1" dirty="0"/>
              <a:t>80%</a:t>
            </a:r>
            <a:r>
              <a:rPr lang="pl-PL" sz="2800" dirty="0"/>
              <a:t> kosztów kwalifikowanych instalacji wchodzących w   skład przedsięwzięcia, nie więcej niż </a:t>
            </a:r>
            <a:r>
              <a:rPr lang="pl-PL" sz="2800" b="1" dirty="0"/>
              <a:t>5000,00</a:t>
            </a:r>
            <a:r>
              <a:rPr lang="pl-PL" sz="2800" dirty="0"/>
              <a:t> złotych na jedno przedsięwzięcie,</a:t>
            </a:r>
            <a:endParaRPr lang="pl-PL" sz="3200" dirty="0"/>
          </a:p>
          <a:p>
            <a:pPr algn="just">
              <a:lnSpc>
                <a:spcPct val="100000"/>
              </a:lnSpc>
              <a:buFont typeface="Wingdings" panose="05000000000000000000" pitchFamily="2" charset="2"/>
              <a:buChar char="v"/>
            </a:pPr>
            <a:r>
              <a:rPr lang="pl-PL" sz="2800" dirty="0"/>
              <a:t>forma refundacji.</a:t>
            </a:r>
          </a:p>
        </p:txBody>
      </p:sp>
      <p:sp>
        <p:nvSpPr>
          <p:cNvPr id="4" name="Slide Number Placeholder 3"/>
          <p:cNvSpPr>
            <a:spLocks noGrp="1"/>
          </p:cNvSpPr>
          <p:nvPr>
            <p:ph type="sldNum" sz="quarter" idx="12"/>
          </p:nvPr>
        </p:nvSpPr>
        <p:spPr/>
        <p:txBody>
          <a:bodyPr/>
          <a:lstStyle/>
          <a:p>
            <a:fld id="{4CE482DC-2269-4F26-9D2A-7E44B1A4CD85}" type="slidenum">
              <a:rPr lang="en-US" sz="1200" smtClean="0"/>
              <a:t>5</a:t>
            </a:fld>
            <a:endParaRPr lang="en-US" sz="1200" dirty="0"/>
          </a:p>
        </p:txBody>
      </p:sp>
      <p:pic>
        <p:nvPicPr>
          <p:cNvPr id="5" name="Obraz 4">
            <a:extLst>
              <a:ext uri="{FF2B5EF4-FFF2-40B4-BE49-F238E27FC236}">
                <a16:creationId xmlns:a16="http://schemas.microsoft.com/office/drawing/2014/main" id="{5B6E5024-7D06-42C9-B3FE-B61C8F5A558A}"/>
              </a:ext>
            </a:extLst>
          </p:cNvPr>
          <p:cNvPicPr>
            <a:picLocks noChangeAspect="1"/>
          </p:cNvPicPr>
          <p:nvPr/>
        </p:nvPicPr>
        <p:blipFill>
          <a:blip r:embed="rId2"/>
          <a:stretch>
            <a:fillRect/>
          </a:stretch>
        </p:blipFill>
        <p:spPr>
          <a:xfrm>
            <a:off x="9001957" y="457397"/>
            <a:ext cx="2826508" cy="779929"/>
          </a:xfrm>
          <a:prstGeom prst="rect">
            <a:avLst/>
          </a:prstGeom>
        </p:spPr>
      </p:pic>
    </p:spTree>
    <p:extLst>
      <p:ext uri="{BB962C8B-B14F-4D97-AF65-F5344CB8AC3E}">
        <p14:creationId xmlns:p14="http://schemas.microsoft.com/office/powerpoint/2010/main" val="4179109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87" y="286603"/>
            <a:ext cx="11922711" cy="1450757"/>
          </a:xfrm>
        </p:spPr>
        <p:txBody>
          <a:bodyPr>
            <a:normAutofit/>
          </a:bodyPr>
          <a:lstStyle/>
          <a:p>
            <a:r>
              <a:rPr lang="pl-PL" sz="3600" dirty="0"/>
              <a:t>4. Rodzaje przedsięwzięć oraz kategorie kosztów kwalifikowanych </a:t>
            </a:r>
          </a:p>
        </p:txBody>
      </p:sp>
      <p:sp>
        <p:nvSpPr>
          <p:cNvPr id="3" name="Content Placeholder 2"/>
          <p:cNvSpPr>
            <a:spLocks noGrp="1"/>
          </p:cNvSpPr>
          <p:nvPr>
            <p:ph idx="1"/>
          </p:nvPr>
        </p:nvSpPr>
        <p:spPr>
          <a:xfrm>
            <a:off x="1097279" y="1845734"/>
            <a:ext cx="10305011" cy="4023360"/>
          </a:xfrm>
        </p:spPr>
        <p:txBody>
          <a:bodyPr>
            <a:normAutofit/>
          </a:bodyPr>
          <a:lstStyle/>
          <a:p>
            <a:pPr marL="0" indent="0" algn="just">
              <a:lnSpc>
                <a:spcPct val="100000"/>
              </a:lnSpc>
              <a:buNone/>
            </a:pPr>
            <a:r>
              <a:rPr lang="pl-PL" dirty="0"/>
              <a:t>Dofinansowaniu podlegać będzie </a:t>
            </a:r>
            <a:r>
              <a:rPr lang="pl-PL" u="sng" dirty="0"/>
              <a:t>zakup, dostawa, montaż, budowa i uruchomienie </a:t>
            </a:r>
            <a:r>
              <a:rPr lang="pl-PL" dirty="0"/>
              <a:t>instalacji: </a:t>
            </a:r>
          </a:p>
          <a:p>
            <a:pPr algn="just">
              <a:lnSpc>
                <a:spcPct val="100000"/>
              </a:lnSpc>
              <a:buFont typeface="Wingdings" panose="05000000000000000000" pitchFamily="2" charset="2"/>
              <a:buChar char="ü"/>
            </a:pPr>
            <a:r>
              <a:rPr lang="pl-PL" dirty="0"/>
              <a:t>do zebrania wód opadowych z powierzchni nieprzepuszczalnych posesji, </a:t>
            </a:r>
          </a:p>
          <a:p>
            <a:pPr algn="just">
              <a:lnSpc>
                <a:spcPct val="100000"/>
              </a:lnSpc>
              <a:buFont typeface="Wingdings" panose="05000000000000000000" pitchFamily="2" charset="2"/>
              <a:buChar char="ü"/>
            </a:pPr>
            <a:r>
              <a:rPr lang="pl-PL" dirty="0"/>
              <a:t>do retencjonowania wód opadowych w zbiornikach,</a:t>
            </a:r>
          </a:p>
          <a:p>
            <a:pPr algn="just">
              <a:lnSpc>
                <a:spcPct val="100000"/>
              </a:lnSpc>
              <a:buFont typeface="Wingdings" panose="05000000000000000000" pitchFamily="2" charset="2"/>
              <a:buChar char="ü"/>
            </a:pPr>
            <a:r>
              <a:rPr lang="pl-PL" dirty="0"/>
              <a:t>do retencjonowana wód opadowych w gruncie, </a:t>
            </a:r>
          </a:p>
          <a:p>
            <a:pPr algn="just">
              <a:lnSpc>
                <a:spcPct val="100000"/>
              </a:lnSpc>
              <a:buFont typeface="Wingdings" panose="05000000000000000000" pitchFamily="2" charset="2"/>
              <a:buChar char="ü"/>
            </a:pPr>
            <a:r>
              <a:rPr lang="pl-PL" dirty="0"/>
              <a:t>do retencjonowania wód opadowych na dachach,</a:t>
            </a:r>
          </a:p>
          <a:p>
            <a:pPr algn="just">
              <a:lnSpc>
                <a:spcPct val="100000"/>
              </a:lnSpc>
              <a:buFont typeface="Wingdings" panose="05000000000000000000" pitchFamily="2" charset="2"/>
              <a:buChar char="ü"/>
            </a:pPr>
            <a:r>
              <a:rPr lang="pl-PL" dirty="0"/>
              <a:t>do wykorzystywania retencjonowanych wód.</a:t>
            </a:r>
          </a:p>
        </p:txBody>
      </p:sp>
      <p:sp>
        <p:nvSpPr>
          <p:cNvPr id="4" name="Slide Number Placeholder 3"/>
          <p:cNvSpPr>
            <a:spLocks noGrp="1"/>
          </p:cNvSpPr>
          <p:nvPr>
            <p:ph type="sldNum" sz="quarter" idx="12"/>
          </p:nvPr>
        </p:nvSpPr>
        <p:spPr/>
        <p:txBody>
          <a:bodyPr/>
          <a:lstStyle/>
          <a:p>
            <a:fld id="{4CE482DC-2269-4F26-9D2A-7E44B1A4CD85}" type="slidenum">
              <a:rPr lang="en-US" sz="1200" smtClean="0"/>
              <a:t>6</a:t>
            </a:fld>
            <a:endParaRPr lang="en-US" sz="1200" dirty="0"/>
          </a:p>
        </p:txBody>
      </p:sp>
      <p:pic>
        <p:nvPicPr>
          <p:cNvPr id="5" name="Obraz 4">
            <a:extLst>
              <a:ext uri="{FF2B5EF4-FFF2-40B4-BE49-F238E27FC236}">
                <a16:creationId xmlns:a16="http://schemas.microsoft.com/office/drawing/2014/main" id="{2057064F-ADD9-4290-9A39-3D5E540FA12F}"/>
              </a:ext>
            </a:extLst>
          </p:cNvPr>
          <p:cNvPicPr>
            <a:picLocks noChangeAspect="1"/>
          </p:cNvPicPr>
          <p:nvPr/>
        </p:nvPicPr>
        <p:blipFill>
          <a:blip r:embed="rId2"/>
          <a:stretch>
            <a:fillRect/>
          </a:stretch>
        </p:blipFill>
        <p:spPr>
          <a:xfrm>
            <a:off x="9232777" y="457398"/>
            <a:ext cx="2595688" cy="716238"/>
          </a:xfrm>
          <a:prstGeom prst="rect">
            <a:avLst/>
          </a:prstGeom>
        </p:spPr>
      </p:pic>
    </p:spTree>
    <p:extLst>
      <p:ext uri="{BB962C8B-B14F-4D97-AF65-F5344CB8AC3E}">
        <p14:creationId xmlns:p14="http://schemas.microsoft.com/office/powerpoint/2010/main" val="2354666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7</a:t>
            </a:fld>
            <a:endParaRPr lang="en-US" dirty="0"/>
          </a:p>
        </p:txBody>
      </p:sp>
      <p:sp>
        <p:nvSpPr>
          <p:cNvPr id="3" name="Title 1"/>
          <p:cNvSpPr txBox="1">
            <a:spLocks/>
          </p:cNvSpPr>
          <p:nvPr/>
        </p:nvSpPr>
        <p:spPr>
          <a:xfrm>
            <a:off x="-817245" y="2540190"/>
            <a:ext cx="10058400" cy="3919595"/>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pl-PL" b="1" i="1" dirty="0"/>
          </a:p>
          <a:p>
            <a:pPr algn="ctr"/>
            <a:endParaRPr lang="pl-PL" b="1" i="1" dirty="0"/>
          </a:p>
          <a:p>
            <a:pPr algn="ctr"/>
            <a:br>
              <a:rPr lang="pl-PL" b="1" i="1" dirty="0"/>
            </a:br>
            <a:br>
              <a:rPr lang="pl-PL" b="1" i="1" dirty="0"/>
            </a:br>
            <a:r>
              <a:rPr lang="pl-PL" i="1" dirty="0">
                <a:solidFill>
                  <a:schemeClr val="bg1"/>
                </a:solidFill>
              </a:rPr>
              <a:t>DZIĘKUJĘ ZA UWAGĘ</a:t>
            </a:r>
          </a:p>
        </p:txBody>
      </p:sp>
      <p:sp>
        <p:nvSpPr>
          <p:cNvPr id="8" name="pole tekstowe 7">
            <a:extLst>
              <a:ext uri="{FF2B5EF4-FFF2-40B4-BE49-F238E27FC236}">
                <a16:creationId xmlns:a16="http://schemas.microsoft.com/office/drawing/2014/main" id="{942886BA-415B-4AD7-9670-1A81DBAC7631}"/>
              </a:ext>
            </a:extLst>
          </p:cNvPr>
          <p:cNvSpPr txBox="1"/>
          <p:nvPr/>
        </p:nvSpPr>
        <p:spPr>
          <a:xfrm>
            <a:off x="1486703" y="5762438"/>
            <a:ext cx="9325129" cy="369332"/>
          </a:xfrm>
          <a:prstGeom prst="rect">
            <a:avLst/>
          </a:prstGeom>
          <a:noFill/>
        </p:spPr>
        <p:txBody>
          <a:bodyPr wrap="square">
            <a:spAutoFit/>
          </a:bodyPr>
          <a:lstStyle/>
          <a:p>
            <a:pPr algn="ctr"/>
            <a:r>
              <a:rPr lang="pl-PL" i="1" dirty="0"/>
              <a:t>Przykładowe zbiorniki nadziemne zamknięte dofinansowane w ramach Programu „Moja Woda”</a:t>
            </a:r>
          </a:p>
        </p:txBody>
      </p:sp>
      <p:pic>
        <p:nvPicPr>
          <p:cNvPr id="7" name="Obraz 6">
            <a:extLst>
              <a:ext uri="{FF2B5EF4-FFF2-40B4-BE49-F238E27FC236}">
                <a16:creationId xmlns:a16="http://schemas.microsoft.com/office/drawing/2014/main" id="{3D178010-2E5A-4731-8FEC-5A5BE77BD756}"/>
              </a:ext>
            </a:extLst>
          </p:cNvPr>
          <p:cNvPicPr>
            <a:picLocks noChangeAspect="1"/>
          </p:cNvPicPr>
          <p:nvPr/>
        </p:nvPicPr>
        <p:blipFill>
          <a:blip r:embed="rId2"/>
          <a:stretch>
            <a:fillRect/>
          </a:stretch>
        </p:blipFill>
        <p:spPr>
          <a:xfrm>
            <a:off x="9685772" y="165611"/>
            <a:ext cx="2252119" cy="621436"/>
          </a:xfrm>
          <a:prstGeom prst="rect">
            <a:avLst/>
          </a:prstGeom>
        </p:spPr>
      </p:pic>
      <p:pic>
        <p:nvPicPr>
          <p:cNvPr id="5" name="Obraz 4">
            <a:extLst>
              <a:ext uri="{FF2B5EF4-FFF2-40B4-BE49-F238E27FC236}">
                <a16:creationId xmlns:a16="http://schemas.microsoft.com/office/drawing/2014/main" id="{AD44C462-F287-4CF9-AB99-0D5347DEA71B}"/>
              </a:ext>
            </a:extLst>
          </p:cNvPr>
          <p:cNvPicPr>
            <a:picLocks noChangeAspect="1"/>
          </p:cNvPicPr>
          <p:nvPr/>
        </p:nvPicPr>
        <p:blipFill>
          <a:blip r:embed="rId3"/>
          <a:stretch>
            <a:fillRect/>
          </a:stretch>
        </p:blipFill>
        <p:spPr>
          <a:xfrm rot="5400000">
            <a:off x="104835" y="1125910"/>
            <a:ext cx="5196643" cy="3897482"/>
          </a:xfrm>
          <a:prstGeom prst="rect">
            <a:avLst/>
          </a:prstGeom>
        </p:spPr>
      </p:pic>
      <p:pic>
        <p:nvPicPr>
          <p:cNvPr id="10" name="Obraz 9">
            <a:extLst>
              <a:ext uri="{FF2B5EF4-FFF2-40B4-BE49-F238E27FC236}">
                <a16:creationId xmlns:a16="http://schemas.microsoft.com/office/drawing/2014/main" id="{C286B516-0DBC-48E1-9616-D5AB612E99AB}"/>
              </a:ext>
            </a:extLst>
          </p:cNvPr>
          <p:cNvPicPr>
            <a:picLocks noChangeAspect="1"/>
          </p:cNvPicPr>
          <p:nvPr/>
        </p:nvPicPr>
        <p:blipFill>
          <a:blip r:embed="rId4"/>
          <a:stretch>
            <a:fillRect/>
          </a:stretch>
        </p:blipFill>
        <p:spPr>
          <a:xfrm rot="5400000">
            <a:off x="5039978" y="1125910"/>
            <a:ext cx="5196644" cy="3897483"/>
          </a:xfrm>
          <a:prstGeom prst="rect">
            <a:avLst/>
          </a:prstGeom>
        </p:spPr>
      </p:pic>
    </p:spTree>
    <p:extLst>
      <p:ext uri="{BB962C8B-B14F-4D97-AF65-F5344CB8AC3E}">
        <p14:creationId xmlns:p14="http://schemas.microsoft.com/office/powerpoint/2010/main" val="1023251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600" dirty="0"/>
              <a:t>5. Główne warunki dofinansowania przedsięwzięć</a:t>
            </a:r>
          </a:p>
        </p:txBody>
      </p:sp>
      <p:sp>
        <p:nvSpPr>
          <p:cNvPr id="3" name="Content Placeholder 2"/>
          <p:cNvSpPr>
            <a:spLocks noGrp="1"/>
          </p:cNvSpPr>
          <p:nvPr>
            <p:ph idx="1"/>
          </p:nvPr>
        </p:nvSpPr>
        <p:spPr>
          <a:xfrm>
            <a:off x="1097279" y="1845734"/>
            <a:ext cx="10305011" cy="4023360"/>
          </a:xfrm>
        </p:spPr>
        <p:txBody>
          <a:bodyPr>
            <a:normAutofit/>
          </a:bodyPr>
          <a:lstStyle/>
          <a:p>
            <a:pPr marL="0" indent="0" algn="just">
              <a:lnSpc>
                <a:spcPct val="100000"/>
              </a:lnSpc>
              <a:buNone/>
            </a:pPr>
            <a:endParaRPr lang="pl-PL" dirty="0"/>
          </a:p>
          <a:p>
            <a:pPr algn="just">
              <a:lnSpc>
                <a:spcPct val="100000"/>
              </a:lnSpc>
              <a:buFont typeface="Wingdings" panose="05000000000000000000" pitchFamily="2" charset="2"/>
              <a:buChar char="ü"/>
            </a:pPr>
            <a:r>
              <a:rPr lang="pl-PL" dirty="0"/>
              <a:t> minimalna wartość kwalifikowanego zakresu przedsięwzięcia wynosi 2 tys. złotych,</a:t>
            </a:r>
          </a:p>
          <a:p>
            <a:pPr algn="just">
              <a:lnSpc>
                <a:spcPct val="100000"/>
              </a:lnSpc>
              <a:buFont typeface="Wingdings" panose="05000000000000000000" pitchFamily="2" charset="2"/>
              <a:buChar char="ü"/>
            </a:pPr>
            <a:r>
              <a:rPr lang="pl-PL" dirty="0"/>
              <a:t>minimalna sumaryczna pojemność zbiorników 2 [m</a:t>
            </a:r>
            <a:r>
              <a:rPr lang="pl-PL" baseline="30000" dirty="0"/>
              <a:t>3</a:t>
            </a:r>
            <a:r>
              <a:rPr lang="pl-PL" dirty="0"/>
              <a:t>],</a:t>
            </a:r>
          </a:p>
          <a:p>
            <a:pPr algn="just">
              <a:lnSpc>
                <a:spcPct val="100000"/>
              </a:lnSpc>
              <a:buFont typeface="Wingdings" panose="05000000000000000000" pitchFamily="2" charset="2"/>
              <a:buChar char="ü"/>
            </a:pPr>
            <a:r>
              <a:rPr lang="pl-PL" dirty="0"/>
              <a:t>dofinansowanie nie może być udzielone na przedsięwzięcia lub elementy przedsięwzięcia sfinansowane lub realizowane z innych środków publicznych, którego sumaryczna kwota dofinansowania ze wszystkich źródeł przekracza 100% kosztów kwalifikowanych,</a:t>
            </a:r>
          </a:p>
          <a:p>
            <a:pPr algn="just">
              <a:lnSpc>
                <a:spcPct val="100000"/>
              </a:lnSpc>
              <a:buFont typeface="Wingdings" panose="05000000000000000000" pitchFamily="2" charset="2"/>
              <a:buChar char="ü"/>
            </a:pPr>
            <a:r>
              <a:rPr lang="pl-PL" dirty="0"/>
              <a:t>instalacje objęte przedsięwzięciem nie mogą być </a:t>
            </a:r>
            <a:r>
              <a:rPr lang="pl-PL" sz="2000" dirty="0"/>
              <a:t>wykorzystywane do prowadzenia działalności gospodarczej, w tym działalności rolniczej.</a:t>
            </a:r>
            <a:endParaRPr lang="pl-PL" sz="2400" dirty="0"/>
          </a:p>
        </p:txBody>
      </p:sp>
      <p:sp>
        <p:nvSpPr>
          <p:cNvPr id="4" name="Slide Number Placeholder 3"/>
          <p:cNvSpPr>
            <a:spLocks noGrp="1"/>
          </p:cNvSpPr>
          <p:nvPr>
            <p:ph type="sldNum" sz="quarter" idx="12"/>
          </p:nvPr>
        </p:nvSpPr>
        <p:spPr/>
        <p:txBody>
          <a:bodyPr/>
          <a:lstStyle/>
          <a:p>
            <a:fld id="{4CE482DC-2269-4F26-9D2A-7E44B1A4CD85}" type="slidenum">
              <a:rPr lang="en-US" sz="1200" smtClean="0"/>
              <a:t>8</a:t>
            </a:fld>
            <a:endParaRPr lang="en-US" sz="1200" dirty="0"/>
          </a:p>
        </p:txBody>
      </p:sp>
      <p:pic>
        <p:nvPicPr>
          <p:cNvPr id="5" name="Obraz 4">
            <a:extLst>
              <a:ext uri="{FF2B5EF4-FFF2-40B4-BE49-F238E27FC236}">
                <a16:creationId xmlns:a16="http://schemas.microsoft.com/office/drawing/2014/main" id="{982FEDB7-EB12-4C30-BE11-77B4071C4079}"/>
              </a:ext>
            </a:extLst>
          </p:cNvPr>
          <p:cNvPicPr>
            <a:picLocks noChangeAspect="1"/>
          </p:cNvPicPr>
          <p:nvPr/>
        </p:nvPicPr>
        <p:blipFill>
          <a:blip r:embed="rId2"/>
          <a:stretch>
            <a:fillRect/>
          </a:stretch>
        </p:blipFill>
        <p:spPr>
          <a:xfrm>
            <a:off x="9268287" y="457397"/>
            <a:ext cx="2560178" cy="706440"/>
          </a:xfrm>
          <a:prstGeom prst="rect">
            <a:avLst/>
          </a:prstGeom>
        </p:spPr>
      </p:pic>
    </p:spTree>
    <p:extLst>
      <p:ext uri="{BB962C8B-B14F-4D97-AF65-F5344CB8AC3E}">
        <p14:creationId xmlns:p14="http://schemas.microsoft.com/office/powerpoint/2010/main" val="2337556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9</a:t>
            </a:fld>
            <a:endParaRPr lang="en-US" dirty="0"/>
          </a:p>
        </p:txBody>
      </p:sp>
      <p:sp>
        <p:nvSpPr>
          <p:cNvPr id="3" name="Title 1"/>
          <p:cNvSpPr txBox="1">
            <a:spLocks/>
          </p:cNvSpPr>
          <p:nvPr/>
        </p:nvSpPr>
        <p:spPr>
          <a:xfrm>
            <a:off x="-817245" y="2540190"/>
            <a:ext cx="10058400" cy="3919595"/>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pl-PL" b="1" i="1" dirty="0"/>
          </a:p>
          <a:p>
            <a:pPr algn="ctr"/>
            <a:endParaRPr lang="pl-PL" b="1" i="1" dirty="0"/>
          </a:p>
          <a:p>
            <a:pPr algn="ctr"/>
            <a:br>
              <a:rPr lang="pl-PL" b="1" i="1" dirty="0"/>
            </a:br>
            <a:br>
              <a:rPr lang="pl-PL" b="1" i="1" dirty="0"/>
            </a:br>
            <a:r>
              <a:rPr lang="pl-PL" i="1" dirty="0">
                <a:solidFill>
                  <a:schemeClr val="bg1"/>
                </a:solidFill>
              </a:rPr>
              <a:t>DZIĘKUJĘ ZA UWAGĘ</a:t>
            </a:r>
          </a:p>
        </p:txBody>
      </p:sp>
      <p:pic>
        <p:nvPicPr>
          <p:cNvPr id="6" name="Obraz 5">
            <a:extLst>
              <a:ext uri="{FF2B5EF4-FFF2-40B4-BE49-F238E27FC236}">
                <a16:creationId xmlns:a16="http://schemas.microsoft.com/office/drawing/2014/main" id="{05A53434-6AE5-4F5D-9549-9CE90F36A4B4}"/>
              </a:ext>
            </a:extLst>
          </p:cNvPr>
          <p:cNvPicPr>
            <a:picLocks noChangeAspect="1"/>
          </p:cNvPicPr>
          <p:nvPr/>
        </p:nvPicPr>
        <p:blipFill rotWithShape="1">
          <a:blip r:embed="rId2"/>
          <a:srcRect t="6281"/>
          <a:stretch/>
        </p:blipFill>
        <p:spPr>
          <a:xfrm>
            <a:off x="2277986" y="726230"/>
            <a:ext cx="6963169" cy="4894361"/>
          </a:xfrm>
          <a:prstGeom prst="rect">
            <a:avLst/>
          </a:prstGeom>
        </p:spPr>
      </p:pic>
      <p:sp>
        <p:nvSpPr>
          <p:cNvPr id="8" name="pole tekstowe 7">
            <a:extLst>
              <a:ext uri="{FF2B5EF4-FFF2-40B4-BE49-F238E27FC236}">
                <a16:creationId xmlns:a16="http://schemas.microsoft.com/office/drawing/2014/main" id="{942886BA-415B-4AD7-9670-1A81DBAC7631}"/>
              </a:ext>
            </a:extLst>
          </p:cNvPr>
          <p:cNvSpPr txBox="1"/>
          <p:nvPr/>
        </p:nvSpPr>
        <p:spPr>
          <a:xfrm>
            <a:off x="1486703" y="5762438"/>
            <a:ext cx="9325129" cy="369332"/>
          </a:xfrm>
          <a:prstGeom prst="rect">
            <a:avLst/>
          </a:prstGeom>
          <a:noFill/>
        </p:spPr>
        <p:txBody>
          <a:bodyPr wrap="square">
            <a:spAutoFit/>
          </a:bodyPr>
          <a:lstStyle/>
          <a:p>
            <a:pPr algn="ctr"/>
            <a:r>
              <a:rPr lang="pl-PL" i="1" dirty="0"/>
              <a:t>Zbiornik nadziemny otwarty – element jednej z dofinansowanych instalacji retencyjnych.</a:t>
            </a:r>
          </a:p>
        </p:txBody>
      </p:sp>
      <p:pic>
        <p:nvPicPr>
          <p:cNvPr id="7" name="Obraz 6">
            <a:extLst>
              <a:ext uri="{FF2B5EF4-FFF2-40B4-BE49-F238E27FC236}">
                <a16:creationId xmlns:a16="http://schemas.microsoft.com/office/drawing/2014/main" id="{10699358-37CA-41A4-BFB8-F9D12FEBC5BF}"/>
              </a:ext>
            </a:extLst>
          </p:cNvPr>
          <p:cNvPicPr>
            <a:picLocks noChangeAspect="1"/>
          </p:cNvPicPr>
          <p:nvPr/>
        </p:nvPicPr>
        <p:blipFill>
          <a:blip r:embed="rId3"/>
          <a:stretch>
            <a:fillRect/>
          </a:stretch>
        </p:blipFill>
        <p:spPr>
          <a:xfrm>
            <a:off x="9348185" y="457397"/>
            <a:ext cx="2480279" cy="684393"/>
          </a:xfrm>
          <a:prstGeom prst="rect">
            <a:avLst/>
          </a:prstGeom>
        </p:spPr>
      </p:pic>
    </p:spTree>
    <p:extLst>
      <p:ext uri="{BB962C8B-B14F-4D97-AF65-F5344CB8AC3E}">
        <p14:creationId xmlns:p14="http://schemas.microsoft.com/office/powerpoint/2010/main" val="242017178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2604</TotalTime>
  <Words>438</Words>
  <Application>Microsoft Office PowerPoint</Application>
  <PresentationFormat>Panoramiczny</PresentationFormat>
  <Paragraphs>67</Paragraphs>
  <Slides>13</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13</vt:i4>
      </vt:variant>
    </vt:vector>
  </HeadingPairs>
  <TitlesOfParts>
    <vt:vector size="18" baseType="lpstr">
      <vt:lpstr>Bahnschrift Light SemiCondensed</vt:lpstr>
      <vt:lpstr>Calibri</vt:lpstr>
      <vt:lpstr>Calibri Light</vt:lpstr>
      <vt:lpstr>Wingdings</vt:lpstr>
      <vt:lpstr>Retrospect</vt:lpstr>
      <vt:lpstr>Prezentacja programu PowerPoint</vt:lpstr>
      <vt:lpstr>Spis treści</vt:lpstr>
      <vt:lpstr>1. Cel Programu Priorytetowego „Moja Woda”</vt:lpstr>
      <vt:lpstr>2. Beneficjenci</vt:lpstr>
      <vt:lpstr>3. Forma i intensywność dofinansowania</vt:lpstr>
      <vt:lpstr>4. Rodzaje przedsięwzięć oraz kategorie kosztów kwalifikowanych </vt:lpstr>
      <vt:lpstr>Prezentacja programu PowerPoint</vt:lpstr>
      <vt:lpstr>5. Główne warunki dofinansowania przedsięwzięć</vt:lpstr>
      <vt:lpstr>Prezentacja programu PowerPoint</vt:lpstr>
      <vt:lpstr>6. Prawidłowa forma złożenia wniosku</vt:lpstr>
      <vt:lpstr>7. Statystyki zakończonych naborów.</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TRANSPONDER ORAZ WTÓRNY RADAR DOZOROWANIA WE WSPÓŁCZESNEJ KONTROLI RUCHU LOTNICZEGO</dc:title>
  <dc:creator>Tomasz</dc:creator>
  <cp:lastModifiedBy>NAREW4</cp:lastModifiedBy>
  <cp:revision>162</cp:revision>
  <cp:lastPrinted>2021-09-07T08:03:10Z</cp:lastPrinted>
  <dcterms:created xsi:type="dcterms:W3CDTF">2014-04-08T17:32:31Z</dcterms:created>
  <dcterms:modified xsi:type="dcterms:W3CDTF">2021-09-09T06:02:28Z</dcterms:modified>
</cp:coreProperties>
</file>