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85" r:id="rId3"/>
    <p:sldId id="376" r:id="rId4"/>
    <p:sldId id="392" r:id="rId5"/>
    <p:sldId id="413" r:id="rId6"/>
    <p:sldId id="397" r:id="rId7"/>
    <p:sldId id="398" r:id="rId8"/>
    <p:sldId id="415" r:id="rId9"/>
    <p:sldId id="399" r:id="rId10"/>
    <p:sldId id="414" r:id="rId11"/>
    <p:sldId id="400" r:id="rId12"/>
    <p:sldId id="394" r:id="rId13"/>
    <p:sldId id="401" r:id="rId14"/>
    <p:sldId id="412" r:id="rId15"/>
    <p:sldId id="402" r:id="rId16"/>
    <p:sldId id="403" r:id="rId17"/>
    <p:sldId id="416" r:id="rId18"/>
    <p:sldId id="393" r:id="rId19"/>
    <p:sldId id="404" r:id="rId20"/>
    <p:sldId id="409" r:id="rId21"/>
    <p:sldId id="405" r:id="rId22"/>
    <p:sldId id="390" r:id="rId23"/>
    <p:sldId id="406" r:id="rId24"/>
    <p:sldId id="395" r:id="rId25"/>
    <p:sldId id="41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1EC2-742B-4D4E-A6A5-E766E46DFE6B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03024-C91F-48B8-83ED-339F9A174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32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C0D7F5-5C28-4006-9BDA-7F316894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79D6055-D6C4-4063-907F-4CC7D4FF2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83CE57-7615-4A1D-8658-61F1E436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95A1A9-BD38-4C90-B7C9-D7FD3CFA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5CC374-B657-4742-B768-A38EA14B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3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49C009-F0E5-4CE0-8B51-07ADEE4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2BBEA38-D969-415C-B0D8-4A52E4CEE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763FFC-A190-4ACF-9BB7-20C9182C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194CA0-9995-4398-81A6-7CCD1D5F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422A59-3B59-45B3-8A64-0CEBF749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5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0294869-17C1-4A5C-8035-2502B2314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5922634-2BD9-48B0-A6D9-502B431AC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24D1E1-7DA6-4964-9802-40655F72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7FBE1E-2B49-4EE8-8DE8-ACA893B0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95C719-B438-48A2-9D26-52C01370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03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5A920-6F48-4FBE-A139-70865C75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3BCFC0-AAC6-41D0-B9BD-FD632266E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BDA6E0-3AD9-47C4-97AA-F93C9E25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67970C-387D-4833-AF37-CA9D5665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B0A02D-415E-459C-9E73-3EAE905C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25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28B6B3-F3EF-439B-B002-EA6248E9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5FC1EC-3C1F-492D-BBEE-FAAE65B2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7A81C9-8625-40E8-B757-2D824EDA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8F4402-4340-4D1A-AFA3-7B9B0C56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9951E6-69EE-4AD0-A26A-33D24570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4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F0D9E3-544E-4154-9A4F-48F4D7C6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35020-2B64-45B0-86A4-BD75AFB65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79ACE3-7FC1-411E-B147-446B89FA3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3BFB30-826E-42C1-9533-81E815E9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E48ADE-091A-49B0-94A8-FB25C2C3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18A3EFD-FE61-4F56-A628-7DF17CD1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9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8A2BE5-D025-4500-8B1B-F42DC3C2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B60F87-F9A5-4D76-91CC-7EC61101C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7C3A79-4212-49D1-8868-DC1222A10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25FD672-DEF2-4EAD-92E5-D3D440A95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7F25E7-CEAF-4F7F-BD28-A40D7CCAA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1844F8C-4B48-454D-8721-63F91C0A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02F6807-10D9-404D-8575-016A0E40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7490CB6-F426-4C09-8F34-C4F13CD0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42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44007-1486-477C-9785-3ED0EB29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C450426-1FAF-45A5-8363-511E0763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3774309-A182-4C31-A108-04A09028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DB9E7E-3D03-4703-AA61-A757182D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02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A16B64C-3007-46C4-BB92-1D0ACF4A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F8FCBA3-8DB3-482D-8AFC-F2DEE6D4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880D604-9FFA-4872-B7F5-48805E9E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34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E7D37C-47F5-44A2-8A35-FCC12AAB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521774-8CDA-4AFE-AB83-1E9975F67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CCB230-1179-4848-B612-841DA32C8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EACC8C-2F72-4CF5-AE24-36D8BB9D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57C061-4B4E-40CD-AD5B-CA2EC48A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FCC33B-F167-411E-A702-AF5A6B9F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34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748037-7E3F-4B13-85EB-EFAA13D1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93BE22-5D36-4CD1-9C2E-2CF0EBFEC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5E5C26-A8CA-49FF-9F3E-AD4087A24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C0174DE-BCAC-4D29-BD13-7A466252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B0F26EF-AA57-416E-AE83-6C4D35F5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87D51C-B0E5-4586-9310-FC12E0E3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96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D58748B-9065-4D5E-A197-D515A360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6D2BE6-1B91-4C07-B0D1-FD778AB38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9990BB-266B-47AD-9BFD-AB744E51E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2EA7-DE1C-44F7-90D4-38C69D9030A4}" type="datetimeFigureOut">
              <a:rPr lang="pl-PL" smtClean="0"/>
              <a:t>2021-09-09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5A7082-6F7C-48BC-91F8-A90973ECB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45512A-129B-4C2A-9807-DF86A0931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411E-C1D3-4F9E-86BB-5307D17F69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9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88F4DFB-5ECC-4D84-8544-22A702361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7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FA64136-CB6D-4D05-A610-3143A76BC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938" y="249382"/>
            <a:ext cx="10324123" cy="9421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pl-PL" sz="2400" b="1" dirty="0">
                <a:solidFill>
                  <a:srgbClr val="0070C0"/>
                </a:solidFill>
              </a:rPr>
            </a:br>
            <a:br>
              <a:rPr lang="pl-PL" sz="2400" b="1" dirty="0">
                <a:solidFill>
                  <a:srgbClr val="0070C0"/>
                </a:solidFill>
              </a:rPr>
            </a:br>
            <a:br>
              <a:rPr lang="pl-PL" sz="2400" b="1" dirty="0">
                <a:solidFill>
                  <a:srgbClr val="0070C0"/>
                </a:solidFill>
              </a:rPr>
            </a:br>
            <a:br>
              <a:rPr lang="pl-PL" sz="2400" b="1" dirty="0">
                <a:solidFill>
                  <a:srgbClr val="0070C0"/>
                </a:solidFill>
              </a:rPr>
            </a:br>
            <a:br>
              <a:rPr lang="pl-PL" sz="2400" b="1" dirty="0">
                <a:solidFill>
                  <a:srgbClr val="0070C0"/>
                </a:solidFill>
              </a:rPr>
            </a:br>
            <a:br>
              <a:rPr lang="pl-PL" sz="2400" b="1" dirty="0">
                <a:solidFill>
                  <a:srgbClr val="0070C0"/>
                </a:solidFill>
              </a:rPr>
            </a:br>
            <a:br>
              <a:rPr lang="pl-PL" sz="2400" b="1" dirty="0">
                <a:solidFill>
                  <a:srgbClr val="0070C0"/>
                </a:solidFill>
              </a:rPr>
            </a:br>
            <a:br>
              <a:rPr lang="pl-PL" sz="2400" b="1" dirty="0">
                <a:solidFill>
                  <a:srgbClr val="0070C0"/>
                </a:solidFill>
              </a:rPr>
            </a:br>
            <a:br>
              <a:rPr lang="pl-PL" sz="2400" b="1" dirty="0">
                <a:solidFill>
                  <a:srgbClr val="0070C0"/>
                </a:solidFill>
              </a:rPr>
            </a:br>
            <a:r>
              <a:rPr lang="pl-PL" sz="2400" b="1" dirty="0">
                <a:solidFill>
                  <a:srgbClr val="0070C0"/>
                </a:solidFill>
              </a:rPr>
              <a:t>Występowanie suszy w Polsce w województwie oraz na terenie obszaru LGD N.A.R.E.W </a:t>
            </a:r>
            <a:br>
              <a:rPr lang="pl-PL" sz="2400" b="1" dirty="0">
                <a:solidFill>
                  <a:srgbClr val="0070C0"/>
                </a:solidFill>
              </a:rPr>
            </a:br>
            <a:r>
              <a:rPr lang="pl-PL" sz="2400" b="1" dirty="0">
                <a:solidFill>
                  <a:srgbClr val="0070C0"/>
                </a:solidFill>
              </a:rPr>
              <a:t>(</a:t>
            </a:r>
            <a:r>
              <a:rPr lang="pl-PL" sz="2400" b="0" i="0" dirty="0">
                <a:solidFill>
                  <a:srgbClr val="0070C0"/>
                </a:solidFill>
                <a:effectLst/>
                <a:latin typeface="Ubuntu"/>
              </a:rPr>
              <a:t>Narwiańska Akcja Rozwoju Ekonomicznego Wsi) </a:t>
            </a:r>
            <a:br>
              <a:rPr lang="pl-PL" sz="2800" b="1" dirty="0">
                <a:solidFill>
                  <a:srgbClr val="002060"/>
                </a:solidFill>
              </a:rPr>
            </a:b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B42807-3733-4749-BE81-4102111D1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02857"/>
            <a:ext cx="9144000" cy="942110"/>
          </a:xfrm>
        </p:spPr>
        <p:txBody>
          <a:bodyPr>
            <a:normAutofit fontScale="92500" lnSpcReduction="20000"/>
          </a:bodyPr>
          <a:lstStyle/>
          <a:p>
            <a:r>
              <a:rPr lang="pl-PL" sz="2200" b="1" dirty="0">
                <a:solidFill>
                  <a:schemeClr val="accent6">
                    <a:lumMod val="50000"/>
                  </a:schemeClr>
                </a:solidFill>
              </a:rPr>
              <a:t>Henryk Jaros</a:t>
            </a:r>
          </a:p>
          <a:p>
            <a:r>
              <a:rPr lang="pl-PL" sz="1800" b="1" dirty="0">
                <a:solidFill>
                  <a:schemeClr val="accent5">
                    <a:lumMod val="50000"/>
                  </a:schemeClr>
                </a:solidFill>
              </a:rPr>
              <a:t>Państwowe Gospodarstwo Wodne Wody Polskie </a:t>
            </a:r>
          </a:p>
          <a:p>
            <a:r>
              <a:rPr lang="pl-PL" sz="1800" b="1" dirty="0">
                <a:solidFill>
                  <a:schemeClr val="accent5">
                    <a:lumMod val="50000"/>
                  </a:schemeClr>
                </a:solidFill>
              </a:rPr>
              <a:t>Regionalny Zarząd Gospodarki Wodnej w Białymstoku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BAED41D-68BE-4F32-A17A-7D7F5D0E336D}"/>
              </a:ext>
            </a:extLst>
          </p:cNvPr>
          <p:cNvSpPr txBox="1"/>
          <p:nvPr/>
        </p:nvSpPr>
        <p:spPr>
          <a:xfrm>
            <a:off x="4946073" y="4142509"/>
            <a:ext cx="27709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20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65C07D-4239-4BE3-851E-F827C9FB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93"/>
            <a:ext cx="10515600" cy="312615"/>
          </a:xfrm>
        </p:spPr>
        <p:txBody>
          <a:bodyPr>
            <a:no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Susza hydrogeologiczna – obliczenia wskaźnika</a:t>
            </a:r>
            <a:endParaRPr lang="pl-PL" sz="2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F011F8-73AF-4C7F-8C94-F2F6218F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578338"/>
            <a:ext cx="11199446" cy="595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kn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= AG/SNG –1 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lub </a:t>
            </a:r>
          </a:p>
          <a:p>
            <a:pPr marL="0" indent="0">
              <a:buNone/>
            </a:pPr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kn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= AG/SNO –1 (</a:t>
            </a:r>
            <a:r>
              <a:rPr lang="de-DE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gdy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AG&gt; SNG)</a:t>
            </a:r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1" u="none" strike="noStrike" baseline="0" dirty="0">
                <a:latin typeface="Calibri" panose="020F0502020204030204" pitchFamily="34" charset="0"/>
              </a:rPr>
              <a:t>gdzie:</a:t>
            </a:r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pl-PL" sz="1800" b="0" i="1" u="none" strike="noStrike" baseline="0" dirty="0">
                <a:latin typeface="Calibri" panose="020F0502020204030204" pitchFamily="34" charset="0"/>
              </a:rPr>
              <a:t>AG –stan aktualny</a:t>
            </a:r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pl-PL" sz="1800" b="0" i="1" u="none" strike="noStrike" baseline="0" dirty="0">
                <a:latin typeface="Calibri" panose="020F0502020204030204" pitchFamily="34" charset="0"/>
              </a:rPr>
              <a:t>SNO –stan niski ostrzegawczy (m </a:t>
            </a:r>
            <a:r>
              <a:rPr lang="pl-PL" sz="1800" b="0" i="1" u="none" strike="noStrike" baseline="0" dirty="0" err="1">
                <a:latin typeface="Calibri" panose="020F0502020204030204" pitchFamily="34" charset="0"/>
              </a:rPr>
              <a:t>n.p.m</a:t>
            </a:r>
            <a:r>
              <a:rPr lang="pl-PL" sz="1800" b="0" i="1" u="none" strike="noStrike" baseline="0" dirty="0">
                <a:latin typeface="Calibri" panose="020F0502020204030204" pitchFamily="34" charset="0"/>
              </a:rPr>
              <a:t>), średnia minimalnych rocznych stanów charakteryzująca się wartościami wyższymi od SNG</a:t>
            </a:r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pl-PL" sz="1800" b="0" i="1" u="none" strike="noStrike" baseline="0" dirty="0">
                <a:latin typeface="Calibri" panose="020F0502020204030204" pitchFamily="34" charset="0"/>
              </a:rPr>
              <a:t>SNG –średni niski stan zwierciadła wody (m n.p.m.) z okresu </a:t>
            </a:r>
            <a:r>
              <a:rPr lang="pl-PL" sz="1800" b="0" i="1" u="none" strike="noStrike" baseline="0" dirty="0" err="1">
                <a:latin typeface="Calibri" panose="020F0502020204030204" pitchFamily="34" charset="0"/>
              </a:rPr>
              <a:t>wielolecia</a:t>
            </a:r>
            <a:r>
              <a:rPr lang="pl-PL" sz="1800" b="0" i="1" u="none" strike="noStrike" baseline="0" dirty="0">
                <a:latin typeface="Calibri" panose="020F0502020204030204" pitchFamily="34" charset="0"/>
              </a:rPr>
              <a:t>, obliczony jako średnia z minimalnych rocznych stanów wód podziemnych dla </a:t>
            </a:r>
            <a:r>
              <a:rPr lang="pl-PL" sz="1800" b="0" i="1" u="none" strike="noStrike" baseline="0" dirty="0" err="1">
                <a:latin typeface="Calibri" panose="020F0502020204030204" pitchFamily="34" charset="0"/>
              </a:rPr>
              <a:t>wielolecia</a:t>
            </a:r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0" u="none" strike="noStrike" baseline="0" dirty="0">
                <a:latin typeface="Calibri" panose="020F0502020204030204" pitchFamily="34" charset="0"/>
              </a:rPr>
              <a:t>Susza hydrogeologiczna – wskaźnik</a:t>
            </a:r>
          </a:p>
          <a:p>
            <a:pPr marL="0" indent="0">
              <a:buNone/>
            </a:pPr>
            <a:r>
              <a:rPr lang="pl-PL" sz="1800" b="1" i="0" u="none" strike="noStrike" baseline="0" dirty="0" err="1">
                <a:latin typeface="Calibri" panose="020F0502020204030204" pitchFamily="34" charset="0"/>
              </a:rPr>
              <a:t>kn</a:t>
            </a:r>
            <a:r>
              <a:rPr lang="pl-PL" sz="1800" b="1" i="0" u="none" strike="noStrike" baseline="0" dirty="0">
                <a:latin typeface="Calibri" panose="020F0502020204030204" pitchFamily="34" charset="0"/>
              </a:rPr>
              <a:t>&gt;= 0, AG &gt;= SNG 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– </a:t>
            </a:r>
            <a:r>
              <a:rPr lang="pl-PL" sz="1800" b="0" i="0" u="none" strike="noStrike" baseline="0" dirty="0">
                <a:highlight>
                  <a:srgbClr val="0000FF"/>
                </a:highlight>
                <a:latin typeface="Calibri" panose="020F0502020204030204" pitchFamily="34" charset="0"/>
              </a:rPr>
              <a:t>brak zagrożenia niżówką hydrogeologiczną</a:t>
            </a:r>
          </a:p>
          <a:p>
            <a:pPr marL="0" indent="0">
              <a:buNone/>
            </a:pPr>
            <a:r>
              <a:rPr lang="pl-PL" sz="1800" b="1" i="0" u="none" strike="noStrike" baseline="0" dirty="0" err="1">
                <a:latin typeface="Calibri" panose="020F0502020204030204" pitchFamily="34" charset="0"/>
              </a:rPr>
              <a:t>kn</a:t>
            </a:r>
            <a:r>
              <a:rPr lang="pl-PL" sz="1800" b="1" i="0" u="none" strike="noStrike" baseline="0" dirty="0">
                <a:latin typeface="Calibri" panose="020F0502020204030204" pitchFamily="34" charset="0"/>
              </a:rPr>
              <a:t>&lt; 0, SNO &gt; AG &gt; SNG 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– </a:t>
            </a:r>
            <a:r>
              <a:rPr lang="pl-PL" sz="1800" b="0" i="0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zagrożenie pojawienia się niżówki hydrogeologicznej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• </a:t>
            </a:r>
            <a:r>
              <a:rPr lang="pl-PL" sz="1800" b="1" i="0" u="none" strike="noStrike" baseline="0" dirty="0" err="1">
                <a:latin typeface="Calibri" panose="020F0502020204030204" pitchFamily="34" charset="0"/>
              </a:rPr>
              <a:t>kn</a:t>
            </a:r>
            <a:r>
              <a:rPr lang="pl-PL" sz="1800" b="1" i="0" u="none" strike="noStrike" baseline="0" dirty="0">
                <a:latin typeface="Calibri" panose="020F0502020204030204" pitchFamily="34" charset="0"/>
              </a:rPr>
              <a:t>&lt; 0 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i jednocześnie </a:t>
            </a:r>
            <a:r>
              <a:rPr lang="pl-PL" sz="1800" b="1" i="0" u="none" strike="noStrike" baseline="0" dirty="0">
                <a:latin typeface="Calibri" panose="020F0502020204030204" pitchFamily="34" charset="0"/>
              </a:rPr>
              <a:t>SNG ≥ AG &gt; ½ (SNG + NNG) - </a:t>
            </a:r>
            <a:r>
              <a:rPr lang="pl-PL" sz="1800" b="0" i="0" u="none" strike="noStrike" baseline="0" dirty="0">
                <a:highlight>
                  <a:srgbClr val="808000"/>
                </a:highlight>
                <a:latin typeface="Calibri" panose="020F0502020204030204" pitchFamily="34" charset="0"/>
              </a:rPr>
              <a:t>płytka niżówka hydrogeologiczna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• </a:t>
            </a:r>
            <a:r>
              <a:rPr lang="pl-PL" sz="1800" b="1" i="0" u="none" strike="noStrike" baseline="0" dirty="0" err="1">
                <a:latin typeface="Calibri" panose="020F0502020204030204" pitchFamily="34" charset="0"/>
              </a:rPr>
              <a:t>kn</a:t>
            </a:r>
            <a:r>
              <a:rPr lang="pl-PL" sz="1800" b="1" i="0" u="none" strike="noStrike" baseline="0" dirty="0">
                <a:latin typeface="Calibri" panose="020F0502020204030204" pitchFamily="34" charset="0"/>
              </a:rPr>
              <a:t>&lt; 0 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i jednocześnie </a:t>
            </a:r>
            <a:r>
              <a:rPr lang="pl-PL" sz="1800" b="1" i="0" u="none" strike="noStrike" baseline="0" dirty="0">
                <a:latin typeface="Calibri" panose="020F0502020204030204" pitchFamily="34" charset="0"/>
              </a:rPr>
              <a:t>AG ≤ ½ (SNG + NNG) - </a:t>
            </a:r>
            <a:r>
              <a:rPr lang="pl-PL" sz="1800" b="0" i="0" u="none" strike="noStrike" baseline="0" dirty="0">
                <a:highlight>
                  <a:srgbClr val="FF0000"/>
                </a:highlight>
                <a:latin typeface="Calibri" panose="020F0502020204030204" pitchFamily="34" charset="0"/>
              </a:rPr>
              <a:t>głęboka niżówka hydrogeologiczna</a:t>
            </a:r>
          </a:p>
          <a:p>
            <a:pPr marL="0" indent="0">
              <a:buNone/>
            </a:pPr>
            <a:r>
              <a:rPr lang="pl-PL" sz="1800" b="0" i="1" u="none" strike="noStrike" baseline="0" dirty="0">
                <a:latin typeface="Calibri" panose="020F0502020204030204" pitchFamily="34" charset="0"/>
              </a:rPr>
              <a:t>gdzie</a:t>
            </a:r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i="1" u="none" strike="noStrike" baseline="0" dirty="0">
                <a:latin typeface="Calibri" panose="020F0502020204030204" pitchFamily="34" charset="0"/>
              </a:rPr>
              <a:t>NNG </a:t>
            </a:r>
            <a:r>
              <a:rPr lang="pl-PL" sz="1800" b="0" i="1" u="none" strike="noStrike" baseline="0" dirty="0">
                <a:latin typeface="Calibri" panose="020F0502020204030204" pitchFamily="34" charset="0"/>
              </a:rPr>
              <a:t>to najniższe obserwowane (w przyjętym do określania stanów głównych okresie </a:t>
            </a:r>
            <a:r>
              <a:rPr lang="pl-PL" sz="1800" b="0" i="1" u="none" strike="noStrike" baseline="0" dirty="0" err="1">
                <a:latin typeface="Calibri" panose="020F0502020204030204" pitchFamily="34" charset="0"/>
              </a:rPr>
              <a:t>wielolecia</a:t>
            </a:r>
            <a:r>
              <a:rPr lang="pl-PL" sz="1800" b="0" i="1" u="none" strike="noStrike" baseline="0" dirty="0">
                <a:latin typeface="Calibri" panose="020F0502020204030204" pitchFamily="34" charset="0"/>
              </a:rPr>
              <a:t>) położenie zwierciadła (tzw. stan najniższy z niskich) w m n.p.m.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807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8A1205-ACA7-4BAC-A825-CC852F12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28188"/>
            <a:ext cx="11020514" cy="316194"/>
          </a:xfrm>
        </p:spPr>
        <p:txBody>
          <a:bodyPr>
            <a:no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Ad. 4. - Susza hydrogeologiczna, zagrożenie </a:t>
            </a:r>
            <a:endParaRPr lang="pl-PL" sz="2000" b="1" dirty="0"/>
          </a:p>
        </p:txBody>
      </p:sp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C0226C79-0CC4-43E7-A6F5-3147461FA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041302"/>
              </p:ext>
            </p:extLst>
          </p:nvPr>
        </p:nvGraphicFramePr>
        <p:xfrm>
          <a:off x="538385" y="709301"/>
          <a:ext cx="11231584" cy="562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191">
                  <a:extLst>
                    <a:ext uri="{9D8B030D-6E8A-4147-A177-3AD203B41FA5}">
                      <a16:colId xmlns:a16="http://schemas.microsoft.com/office/drawing/2014/main" val="487519962"/>
                    </a:ext>
                  </a:extLst>
                </a:gridCol>
                <a:gridCol w="971738">
                  <a:extLst>
                    <a:ext uri="{9D8B030D-6E8A-4147-A177-3AD203B41FA5}">
                      <a16:colId xmlns:a16="http://schemas.microsoft.com/office/drawing/2014/main" val="2485752781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5855030"/>
                    </a:ext>
                  </a:extLst>
                </a:gridCol>
                <a:gridCol w="1234586">
                  <a:extLst>
                    <a:ext uri="{9D8B030D-6E8A-4147-A177-3AD203B41FA5}">
                      <a16:colId xmlns:a16="http://schemas.microsoft.com/office/drawing/2014/main" val="3402387821"/>
                    </a:ext>
                  </a:extLst>
                </a:gridCol>
                <a:gridCol w="1624875">
                  <a:extLst>
                    <a:ext uri="{9D8B030D-6E8A-4147-A177-3AD203B41FA5}">
                      <a16:colId xmlns:a16="http://schemas.microsoft.com/office/drawing/2014/main" val="1840313592"/>
                    </a:ext>
                  </a:extLst>
                </a:gridCol>
                <a:gridCol w="1494998">
                  <a:extLst>
                    <a:ext uri="{9D8B030D-6E8A-4147-A177-3AD203B41FA5}">
                      <a16:colId xmlns:a16="http://schemas.microsoft.com/office/drawing/2014/main" val="1864499196"/>
                    </a:ext>
                  </a:extLst>
                </a:gridCol>
                <a:gridCol w="1659113">
                  <a:extLst>
                    <a:ext uri="{9D8B030D-6E8A-4147-A177-3AD203B41FA5}">
                      <a16:colId xmlns:a16="http://schemas.microsoft.com/office/drawing/2014/main" val="1513088836"/>
                    </a:ext>
                  </a:extLst>
                </a:gridCol>
              </a:tblGrid>
              <a:tr h="1255667">
                <a:tc>
                  <a:txBody>
                    <a:bodyPr/>
                    <a:lstStyle/>
                    <a:p>
                      <a:r>
                        <a:rPr lang="pl-PL" dirty="0"/>
                        <a:t>Kryterium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Silnie narażone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Bardzo narażone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Umiarkowanie narażone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Słabo/ Nienarażone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Sposób wyznaczania przedziałów klasowych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416365"/>
                  </a:ext>
                </a:extLst>
              </a:tr>
              <a:tr h="726493">
                <a:tc>
                  <a:txBody>
                    <a:bodyPr/>
                    <a:lstStyle/>
                    <a:p>
                      <a:r>
                        <a:rPr lang="pl-PL" sz="1200" dirty="0"/>
                        <a:t>1. Występowanie niżówek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punktacja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err="1"/>
                        <a:t>Percentyl</a:t>
                      </a:r>
                      <a:r>
                        <a:rPr lang="pl-PL" sz="1200" dirty="0"/>
                        <a:t> 90, 50, 10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737757"/>
                  </a:ext>
                </a:extLst>
              </a:tr>
              <a:tr h="543823">
                <a:tc>
                  <a:txBody>
                    <a:bodyPr/>
                    <a:lstStyle/>
                    <a:p>
                      <a:r>
                        <a:rPr lang="pl-PL" sz="1200" dirty="0"/>
                        <a:t>2. Występowanie niżówek/suszy o dług. powyżej 3 miesięcy w roku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err="1"/>
                        <a:t>Percentyl</a:t>
                      </a:r>
                      <a:r>
                        <a:rPr lang="pl-PL" sz="1200" dirty="0"/>
                        <a:t> 90, 50, 10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23023"/>
                  </a:ext>
                </a:extLst>
              </a:tr>
              <a:tr h="543823">
                <a:tc>
                  <a:txBody>
                    <a:bodyPr/>
                    <a:lstStyle/>
                    <a:p>
                      <a:r>
                        <a:rPr lang="pl-PL" sz="1200" dirty="0"/>
                        <a:t>3. Częstość występowania głębokich niżówek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err="1"/>
                        <a:t>Percentyl</a:t>
                      </a:r>
                      <a:r>
                        <a:rPr lang="pl-PL" sz="1200" dirty="0"/>
                        <a:t> 90, 50, 25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4251"/>
                  </a:ext>
                </a:extLst>
              </a:tr>
              <a:tr h="863720">
                <a:tc>
                  <a:txBody>
                    <a:bodyPr/>
                    <a:lstStyle/>
                    <a:p>
                      <a:r>
                        <a:rPr lang="pl-PL" sz="1200" dirty="0"/>
                        <a:t>4. Lokalizacja w regionie geograficznym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Przedziały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Góry Pogórza</a:t>
                      </a:r>
                    </a:p>
                    <a:p>
                      <a:pPr algn="ctr"/>
                      <a:r>
                        <a:rPr lang="pl-PL" dirty="0"/>
                        <a:t>5               4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Wyżyny</a:t>
                      </a:r>
                    </a:p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Równiny</a:t>
                      </a:r>
                    </a:p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Doliny</a:t>
                      </a:r>
                    </a:p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Stopniowo na podst. uproszczonych regionów geograficznych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757063"/>
                  </a:ext>
                </a:extLst>
              </a:tr>
              <a:tr h="767751">
                <a:tc>
                  <a:txBody>
                    <a:bodyPr/>
                    <a:lstStyle/>
                    <a:p>
                      <a:r>
                        <a:rPr lang="pl-PL" sz="1200" dirty="0"/>
                        <a:t>5. Położenie w strefach hydrodynamicznych regionalnego układu krążenia wód podziemnych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Przedziały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punktacja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Zasilania</a:t>
                      </a:r>
                    </a:p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Przepływu</a:t>
                      </a:r>
                    </a:p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Przepływu</a:t>
                      </a:r>
                    </a:p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Drenażu</a:t>
                      </a:r>
                    </a:p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Skokowo, bazując na rozmieszczeniu stref hydrodynamicznych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651388"/>
                  </a:ext>
                </a:extLst>
              </a:tr>
              <a:tr h="543823">
                <a:tc rowSpan="2">
                  <a:txBody>
                    <a:bodyPr/>
                    <a:lstStyle/>
                    <a:p>
                      <a:r>
                        <a:rPr lang="pl-PL" sz="1200" dirty="0"/>
                        <a:t>Klasy zagrożenia występowania zjawiska suszy hydrogeologicznej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Suma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28-20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/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201993"/>
                  </a:ext>
                </a:extLst>
              </a:tr>
              <a:tr h="3838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Klasa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highlight>
                            <a:srgbClr val="FF0000"/>
                          </a:highlight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highlight>
                            <a:srgbClr val="FF00FF"/>
                          </a:highlight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highlight>
                            <a:srgbClr val="FFFF00"/>
                          </a:highlight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highlight>
                            <a:srgbClr val="008000"/>
                          </a:highlight>
                        </a:rPr>
                        <a:t>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3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8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9E939-10E6-4540-9F80-AAC07356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77" y="0"/>
            <a:ext cx="10798323" cy="480767"/>
          </a:xfrm>
        </p:spPr>
        <p:txBody>
          <a:bodyPr>
            <a:norm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Monitoring operacyjny suszy hydrogeologicznej PSH – „System POSUCHA”</a:t>
            </a:r>
            <a:endParaRPr lang="pl-PL" sz="2000" b="1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259C575-5ADF-427F-BE99-2E100AD36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423" y="480767"/>
            <a:ext cx="9162853" cy="6377233"/>
          </a:xfrm>
        </p:spPr>
      </p:pic>
    </p:spTree>
    <p:extLst>
      <p:ext uri="{BB962C8B-B14F-4D97-AF65-F5344CB8AC3E}">
        <p14:creationId xmlns:p14="http://schemas.microsoft.com/office/powerpoint/2010/main" val="90378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57B1DE-7C06-4085-AFCD-0454C86D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36" y="63611"/>
            <a:ext cx="10917964" cy="349858"/>
          </a:xfrm>
        </p:spPr>
        <p:txBody>
          <a:bodyPr>
            <a:noAutofit/>
          </a:bodyPr>
          <a:lstStyle/>
          <a:p>
            <a:pPr algn="ctr"/>
            <a:b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SKUTKI WYSTĄPIENIA SUSZY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b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144DDF-4CCC-4A94-AB06-44C26C5E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500932"/>
            <a:ext cx="11382998" cy="62934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Wpływ na warunki </a:t>
            </a:r>
            <a:r>
              <a:rPr lang="pl-PL" sz="18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EKONOMICZNE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Zmniejszenie produktywności w leśnictwie, rybołówstwie, turystyce,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Zmniejszenie zatrudnienia wywołane zmniejszeniem produktywności,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Zmniejszenie żeglowności rzek i kanałów,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4. S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kutki w turystyce w związku ze zmniejszoną dostępnością wód,</a:t>
            </a:r>
          </a:p>
          <a:p>
            <a:pPr marL="265113" indent="-265113">
              <a:buNone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Zmniejszenie przychodów zakładów wodociągowych w związku z koniecznością ograniczenia dostaw wód,</a:t>
            </a:r>
          </a:p>
          <a:p>
            <a:pPr marL="265113" indent="-265113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Wpływ na warunki </a:t>
            </a:r>
            <a:r>
              <a:rPr lang="pl-PL" sz="18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ŚRODOWISKOWE</a:t>
            </a:r>
          </a:p>
          <a:p>
            <a:pPr marL="265113" indent="-265113">
              <a:buNone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Zmniejszenie podaży i jakości wód podziemnych i powierzchniowych,</a:t>
            </a:r>
          </a:p>
          <a:p>
            <a:pPr marL="265113" indent="-265113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Negatywne skutki dla ekosystemów, terenów podmokłych i bioróżnorodności (np.: erozja gleb, skrócenie okresu wegetacji),</a:t>
            </a:r>
          </a:p>
          <a:p>
            <a:pPr marL="265113" indent="-265113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Degradacja gruntów i pustynnienie,</a:t>
            </a:r>
          </a:p>
          <a:p>
            <a:pPr marL="265113" indent="-265113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Zwiększenie zagrożenia pożarowego,</a:t>
            </a:r>
          </a:p>
          <a:p>
            <a:pPr marL="265113" indent="-265113">
              <a:buNone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Straty w naturalnych i sztucznych zbiornikach wodnych,</a:t>
            </a:r>
          </a:p>
          <a:p>
            <a:pPr marL="265113" indent="-265113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Straty we florze, faunie, siedliskach związanych z rzekami i mokradłami,</a:t>
            </a:r>
          </a:p>
          <a:p>
            <a:pPr marL="265113" indent="-265113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Wpływ na warunki </a:t>
            </a:r>
            <a:r>
              <a:rPr lang="pl-PL" sz="18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SPOŁECZNE</a:t>
            </a:r>
          </a:p>
          <a:p>
            <a:pPr marL="342900" indent="-342900">
              <a:buAutoNum type="arabicPeriod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Ograniczenie dostępu do wody,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Napięcia pomiędzy administracją publiczną a grupami społecznymi dotkniętymi ograniczeniami w dostępie do wody,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Zmiana sposobu życia (np. zmniejszenie zatrudnienia, zmiana sposobu wykorzystania wody).</a:t>
            </a: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NARAŻENIE NA WYSTĄPIENIE SKUTKÓW SUSZY </a:t>
            </a:r>
            <a:r>
              <a:rPr lang="pl-PL" sz="1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(ryzyko suszy)</a:t>
            </a:r>
            <a:endParaRPr lang="pl-PL" sz="18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ocena możliwości poniesienia strat w wyniku zagrożenia suszą strat w sektorach gospodarki i środowisku</a:t>
            </a: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Ryzyko strat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wynikających z wystąpienia suszy (R) (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Thywissen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2006):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 = Z x V          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gdzie: Z – zagrożenie suszą, V –podatność na straty,</a:t>
            </a: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Podatność na straty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wrażliwość obszaru (środowiskową, społeczną, ekonomiczną) na wystąpienie suszy określoną zestawem charakterystyk elementów ryzyka.</a:t>
            </a: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Elementy ryzyka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grupy użytkowników wód i środowiska narażone na stratę w przypadku wystąpienia suszy o określonym poziomie zagrożenia jej wystąpienia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60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FF8A43F-BA6A-494C-8EDB-5AB2D1F87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554" y="156308"/>
            <a:ext cx="11222891" cy="6439877"/>
          </a:xfrm>
        </p:spPr>
      </p:pic>
    </p:spTree>
    <p:extLst>
      <p:ext uri="{BB962C8B-B14F-4D97-AF65-F5344CB8AC3E}">
        <p14:creationId xmlns:p14="http://schemas.microsoft.com/office/powerpoint/2010/main" val="191261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9B785-0696-48BD-8203-6E4522E7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03" y="181233"/>
            <a:ext cx="10678297" cy="3047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Skutki suszy hydrologicznej w sektorach gospodarki </a:t>
            </a:r>
            <a:endParaRPr lang="pl-PL" b="1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C206CAC-2FEB-4EB2-93B0-CC071425D3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411" y="691978"/>
          <a:ext cx="10785389" cy="566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897">
                  <a:extLst>
                    <a:ext uri="{9D8B030D-6E8A-4147-A177-3AD203B41FA5}">
                      <a16:colId xmlns:a16="http://schemas.microsoft.com/office/drawing/2014/main" val="3059398843"/>
                    </a:ext>
                  </a:extLst>
                </a:gridCol>
                <a:gridCol w="2160373">
                  <a:extLst>
                    <a:ext uri="{9D8B030D-6E8A-4147-A177-3AD203B41FA5}">
                      <a16:colId xmlns:a16="http://schemas.microsoft.com/office/drawing/2014/main" val="2242218829"/>
                    </a:ext>
                  </a:extLst>
                </a:gridCol>
                <a:gridCol w="2160373">
                  <a:extLst>
                    <a:ext uri="{9D8B030D-6E8A-4147-A177-3AD203B41FA5}">
                      <a16:colId xmlns:a16="http://schemas.microsoft.com/office/drawing/2014/main" val="1028290199"/>
                    </a:ext>
                  </a:extLst>
                </a:gridCol>
                <a:gridCol w="2160373">
                  <a:extLst>
                    <a:ext uri="{9D8B030D-6E8A-4147-A177-3AD203B41FA5}">
                      <a16:colId xmlns:a16="http://schemas.microsoft.com/office/drawing/2014/main" val="3313614485"/>
                    </a:ext>
                  </a:extLst>
                </a:gridCol>
                <a:gridCol w="2160373">
                  <a:extLst>
                    <a:ext uri="{9D8B030D-6E8A-4147-A177-3AD203B41FA5}">
                      <a16:colId xmlns:a16="http://schemas.microsoft.com/office/drawing/2014/main" val="3952431892"/>
                    </a:ext>
                  </a:extLst>
                </a:gridCol>
              </a:tblGrid>
              <a:tr h="453081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Klasa narażenia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Klasa narażenia IV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Klasa narażenia III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Klasa narażenia II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Klasa narażenia I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67899"/>
                  </a:ext>
                </a:extLst>
              </a:tr>
              <a:tr h="881449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Obszary narażone na skutki suszy hydrologicznej w stopniu najwyższym</a:t>
                      </a:r>
                      <a:endParaRPr lang="pl-PL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Obszary narażone na skutki suszy hydrologicznej w wysokim</a:t>
                      </a:r>
                      <a:endParaRPr lang="pl-PL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Obszary narażone na skutki suszy hydrologicznej w stopniu umiarkowanym</a:t>
                      </a:r>
                      <a:endParaRPr lang="pl-PL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Obszary narażone na skutki suszy hydrologicznej w stopniu niskim</a:t>
                      </a:r>
                      <a:endParaRPr lang="pl-PL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85622"/>
                  </a:ext>
                </a:extLst>
              </a:tr>
              <a:tr h="8814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ZAOPATRZENIE LUDNOŚCI W WODĘ</a:t>
                      </a: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pl-PL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Pełne zaspokojenie potrzeb, ale z wprowadzeniem restrykcji użytkowania</a:t>
                      </a:r>
                      <a:endParaRPr lang="pl-PL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Zaspokojenie 100% potrzeb </a:t>
                      </a:r>
                    </a:p>
                    <a:p>
                      <a:endParaRPr lang="pl-PL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Zaspokojenie 100% potrzeb </a:t>
                      </a:r>
                    </a:p>
                    <a:p>
                      <a:endParaRPr lang="pl-PL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Zaspokojenie 100% potrzeb </a:t>
                      </a:r>
                    </a:p>
                    <a:p>
                      <a:endParaRPr lang="pl-PL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117597"/>
                  </a:ext>
                </a:extLst>
              </a:tr>
              <a:tr h="8814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PRZEMYSŁ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Wyłączenie z korzystania z zasobów wodnych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Zaspokojenie tylko potrzeb niezbędnych, nie wyższych niż 30% dedykowanych zasobów, wg hierarchii potrzeb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Zaspokojenie do 70 % potrzeb, wg hierarchii potrzeb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Zaspokojenie powyżej 70% potrzeb, dostęp do zasobów wszystkich użytkowników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224790"/>
                  </a:ext>
                </a:extLst>
              </a:tr>
              <a:tr h="8814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ROLNICTWO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Wyłączenie z korzystania z zasobów wodnych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Zaspokojenie tylko potrzeb niezbędnych, nie wyższych niż 30% dedykowanych zasobów, wg hierarchii potrzeb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Zaspokojenie do 70 % potrzeb, wg hierarchii potrzeb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Zaspokojenie powyżej 70% potrzeb, dostęp do zasobów wszystkich użytkowników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425973"/>
                  </a:ext>
                </a:extLst>
              </a:tr>
              <a:tr h="881449">
                <a:tc>
                  <a:txBody>
                    <a:bodyPr/>
                    <a:lstStyle/>
                    <a:p>
                      <a:r>
                        <a:rPr lang="pl-PL" dirty="0"/>
                        <a:t>Punktacja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58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16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CEAFEE-A3D5-4093-9B93-659CB0EB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7" y="197709"/>
            <a:ext cx="10884243" cy="345988"/>
          </a:xfrm>
        </p:spPr>
        <p:txBody>
          <a:bodyPr/>
          <a:lstStyle/>
          <a:p>
            <a:pPr algn="ctr"/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Skutki suszy hydrogeologicznej</a:t>
            </a:r>
            <a:endParaRPr lang="pl-PL" b="1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E688D81-06A2-40F1-B120-6E181CAF7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23828"/>
              </p:ext>
            </p:extLst>
          </p:nvPr>
        </p:nvGraphicFramePr>
        <p:xfrm>
          <a:off x="838200" y="906162"/>
          <a:ext cx="10515600" cy="479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5762297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248042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060016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806429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47371645"/>
                    </a:ext>
                  </a:extLst>
                </a:gridCol>
              </a:tblGrid>
              <a:tr h="451514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Klasa narażenia IV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Klasa narażenia III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Klasa narażenia II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Klasa narażenia 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92494"/>
                  </a:ext>
                </a:extLst>
              </a:tr>
              <a:tr h="779326">
                <a:tc>
                  <a:txBody>
                    <a:bodyPr/>
                    <a:lstStyle/>
                    <a:p>
                      <a:r>
                        <a:rPr lang="pl-PL" dirty="0"/>
                        <a:t>Klasa narażenia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Obszary narażone na skutki suszy hydrogeologicznej w stopniu najwyższym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Obszary narażone na skutki suszy hydrogeologicznej w stopniu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Obszary narażone na skutki suszy hydrogeologicznej w stopniu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Obszary narażone na skutki suszy hydrogeologicznej w stopniu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65242"/>
                  </a:ext>
                </a:extLst>
              </a:tr>
              <a:tr h="672101">
                <a:tc>
                  <a:txBody>
                    <a:bodyPr/>
                    <a:lstStyle/>
                    <a:p>
                      <a:r>
                        <a:rPr lang="pl-PL" sz="1200" b="1" dirty="0"/>
                        <a:t>Stopień zagospodarowania zasobów dyspozycyjnych dla obszarów bilansowych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Stopień zagospodarowania zasobów &gt;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Stopień zagospodarowania zasobów mieszczący się w przedziale (25 – 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Stopień zagospodarowania zasobów mieszczący się w przedziale (5 – 25%)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Stopień zagospodarowania zasobów &lt; 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49171"/>
                  </a:ext>
                </a:extLst>
              </a:tr>
              <a:tr h="659027">
                <a:tc>
                  <a:txBody>
                    <a:bodyPr/>
                    <a:lstStyle/>
                    <a:p>
                      <a:r>
                        <a:rPr lang="pl-PL" sz="1200" b="1" dirty="0"/>
                        <a:t>Zaopatrzenie ludności w wodę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Pełne zaspokojenie potrzeb ale z wprowadzeniem restrykcji użytkowania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Zaspokojenie 100% potrzeb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Zaspokojenie 100% potrzeb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Zaspokojenie 100% potrzeb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73150"/>
                  </a:ext>
                </a:extLst>
              </a:tr>
              <a:tr h="864973">
                <a:tc>
                  <a:txBody>
                    <a:bodyPr/>
                    <a:lstStyle/>
                    <a:p>
                      <a:r>
                        <a:rPr lang="pl-PL" sz="1200" b="1" dirty="0"/>
                        <a:t>Przemysł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Wyłączenie z korzystania z zasobów wodnych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Zaspokojenie tylko potrzeb niezbędnych, nie wyższych niż 30% dedykowanych zasobów wg hierarchii potrzeb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Zaspokojenie do 70% potrzeb, wg. hierarchii potrzeb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Zaspokojenie powyżej 70% potrzeb, dostęp do zasobów wszystkich użytkowników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434942"/>
                  </a:ext>
                </a:extLst>
              </a:tr>
              <a:tr h="451514">
                <a:tc>
                  <a:txBody>
                    <a:bodyPr/>
                    <a:lstStyle/>
                    <a:p>
                      <a:r>
                        <a:rPr lang="pl-PL" sz="1200" b="1" dirty="0"/>
                        <a:t>Rolnictwo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Wyłączenie z korzystania z zasobów wodnych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Zaspokojenie tylko potrzeb niezbędnych, nie wyższych niż 30% dedykowanych zasobów wg hierarchii potrzeb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Zaspokojenie do 70% potrzeb, wg. hierarchii potrzeb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Zaspokojenie powyżej 70% potrzeb, dostęp do zasobów wszystkich użytkowników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02197"/>
                  </a:ext>
                </a:extLst>
              </a:tr>
              <a:tr h="451514">
                <a:tc>
                  <a:txBody>
                    <a:bodyPr/>
                    <a:lstStyle/>
                    <a:p>
                      <a:r>
                        <a:rPr lang="pl-PL" b="1" dirty="0"/>
                        <a:t>Punktacja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05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82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6912E9-CE12-4389-AEAE-E87D77A8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7" y="424205"/>
            <a:ext cx="11274949" cy="754145"/>
          </a:xfrm>
        </p:spPr>
        <p:txBody>
          <a:bodyPr>
            <a:norm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Identyfikacja sumarycznego narażenia na skutki suszy w sektorach gospodarki</a:t>
            </a:r>
            <a:endParaRPr lang="pl-PL" sz="2000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698873A-A392-4009-97AD-B89A15A78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19" y="1956926"/>
            <a:ext cx="11208774" cy="3382297"/>
          </a:xfrm>
        </p:spPr>
      </p:pic>
    </p:spTree>
    <p:extLst>
      <p:ext uri="{BB962C8B-B14F-4D97-AF65-F5344CB8AC3E}">
        <p14:creationId xmlns:p14="http://schemas.microsoft.com/office/powerpoint/2010/main" val="41907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D9814-7194-4974-9E7A-BC481D0F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007"/>
            <a:ext cx="10515600" cy="299103"/>
          </a:xfrm>
        </p:spPr>
        <p:txBody>
          <a:bodyPr>
            <a:no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Monitoring bieżący suszy rolniczej w Polsce</a:t>
            </a:r>
            <a:endParaRPr lang="pl-PL" sz="2000" b="1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E466CAD-6D14-4BDB-9575-CA9450D648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6243" y="622170"/>
            <a:ext cx="5793557" cy="5920032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6A33E4E-CF24-45C1-B3C2-CE72120DF7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622170"/>
            <a:ext cx="5677293" cy="5844618"/>
          </a:xfrm>
        </p:spPr>
      </p:pic>
    </p:spTree>
    <p:extLst>
      <p:ext uri="{BB962C8B-B14F-4D97-AF65-F5344CB8AC3E}">
        <p14:creationId xmlns:p14="http://schemas.microsoft.com/office/powerpoint/2010/main" val="217158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">
            <a:extLst>
              <a:ext uri="{FF2B5EF4-FFF2-40B4-BE49-F238E27FC236}">
                <a16:creationId xmlns:a16="http://schemas.microsoft.com/office/drawing/2014/main" id="{84DE1451-1CA1-42EE-AB5B-B73353B32B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19" y="0"/>
            <a:ext cx="8279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6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134225"/>
            <a:ext cx="8229600" cy="528506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Pojęcie oraz typy suszy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7229" y="805343"/>
            <a:ext cx="10771465" cy="58387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4800" b="1" dirty="0"/>
              <a:t>Susza to naturalne zjawisko ekstremalne</a:t>
            </a:r>
            <a:r>
              <a:rPr lang="pl-PL" sz="4800" dirty="0"/>
              <a:t>, wywołane przez długie okresy bez opadów deszczu lub śniegu. Jest widoczna w rzekach, zbiornikach, jeziorach w postaci obniżonego lustra wody, a w studniach jako obniżenie poziomu wód podziemnych. Wynikiem jest ograniczenie w dostępie do wody pitnej, ograniczenia produkcji przemysłowej, straty w produkcji rolnej i leśnej, oraz strat w produkcji sektora rybackiego.</a:t>
            </a:r>
          </a:p>
          <a:p>
            <a:pPr>
              <a:lnSpc>
                <a:spcPct val="170000"/>
              </a:lnSpc>
              <a:buNone/>
            </a:pPr>
            <a:r>
              <a:rPr lang="pl-P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Zarządzanie ryzykiem suszy </a:t>
            </a:r>
            <a:r>
              <a:rPr lang="pl-PL" sz="4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czyli przeciwdziałanie i ograniczanie jej skutków - nakierowane jest na działania wyprzedzające zdarzenie suszy. W tym celu należy zwiększać odporność obszarów ryzyka (sektorów gospodarki, społeczeństwa i środowiska) na powstawanie strat i realizować zadania łagodzące skutki w czasie zdarzeń suszy.</a:t>
            </a:r>
          </a:p>
          <a:p>
            <a:pPr>
              <a:lnSpc>
                <a:spcPct val="170000"/>
              </a:lnSpc>
              <a:buNone/>
            </a:pPr>
            <a:r>
              <a:rPr lang="pl-P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 przeciwdziała skutkom suszy </a:t>
            </a:r>
            <a:r>
              <a:rPr lang="pl-PL" sz="4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 racji na swój wymiar strategiczny </a:t>
            </a:r>
            <a:r>
              <a:rPr lang="pl-PL" sz="4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4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długofalowy (sześcioletni cykl planistyczny) oraz legislacyjnie wpisaną ważność - jest dokumentem zapewniającym wysoki poziom skuteczności planistycznej.</a:t>
            </a:r>
            <a:endParaRPr lang="pl-PL" sz="4800" dirty="0"/>
          </a:p>
          <a:p>
            <a:pPr>
              <a:buNone/>
            </a:pPr>
            <a:r>
              <a:rPr lang="pl-P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Prawidłowy dobór działań </a:t>
            </a:r>
            <a:r>
              <a:rPr lang="pl-PL" sz="4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dokonany w oparciu o identyfikację stanu zasobów wodnych, analizy zagrożenia suszą oraz przegląd potrzeb - zwiększa potencjał na osiągnięcie efektywnych rezultatów przeciwdziałania skutkom suszy. </a:t>
            </a:r>
          </a:p>
          <a:p>
            <a:pPr>
              <a:buNone/>
            </a:pPr>
            <a:endParaRPr lang="pl-PL" sz="4800" dirty="0"/>
          </a:p>
          <a:p>
            <a:pPr>
              <a:buNone/>
            </a:pPr>
            <a:r>
              <a:rPr lang="pl-PL" sz="4800" dirty="0"/>
              <a:t>W zależności od występujących czynników wpływających </a:t>
            </a:r>
            <a:r>
              <a:rPr lang="pl-PL" sz="4800" b="1" dirty="0"/>
              <a:t>na rozwój intensywności i zasięgu suszy</a:t>
            </a:r>
            <a:r>
              <a:rPr lang="pl-PL" sz="4800" dirty="0"/>
              <a:t>, wyróżnia się cztery, powiązane ze sobą przyczynowo-skutkowo, </a:t>
            </a:r>
            <a:r>
              <a:rPr lang="pl-PL" sz="4800" b="1" dirty="0">
                <a:solidFill>
                  <a:schemeClr val="accent2">
                    <a:lumMod val="50000"/>
                  </a:schemeClr>
                </a:solidFill>
              </a:rPr>
              <a:t>typy suszy</a:t>
            </a:r>
            <a:r>
              <a:rPr lang="pl-PL" sz="48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0">
              <a:buNone/>
            </a:pPr>
            <a:r>
              <a:rPr lang="pl-PL" sz="4800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pl-PL" sz="4800" b="1" dirty="0">
                <a:solidFill>
                  <a:schemeClr val="accent2">
                    <a:lumMod val="50000"/>
                  </a:schemeClr>
                </a:solidFill>
              </a:rPr>
              <a:t>susza atmosferyczna</a:t>
            </a:r>
            <a:r>
              <a:rPr lang="pl-PL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4800" dirty="0"/>
              <a:t>(meteorologiczna) – charakteryzuje ją niedobór opadów, zwiększona </a:t>
            </a:r>
            <a:r>
              <a:rPr lang="pl-PL" sz="4800" dirty="0" err="1"/>
              <a:t>ewapotranspiracja</a:t>
            </a:r>
            <a:r>
              <a:rPr lang="pl-PL" sz="4800" dirty="0"/>
              <a:t>, obniżenie lustra wód powierzchniowych, a także zmniejszenie ilości wody glebowej,</a:t>
            </a:r>
          </a:p>
          <a:p>
            <a:pPr lvl="0">
              <a:buNone/>
            </a:pPr>
            <a:r>
              <a:rPr lang="pl-PL" sz="4800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pl-PL" sz="4800" b="1" dirty="0">
                <a:solidFill>
                  <a:schemeClr val="accent2">
                    <a:lumMod val="50000"/>
                  </a:schemeClr>
                </a:solidFill>
              </a:rPr>
              <a:t>susza rolnicza</a:t>
            </a:r>
            <a:r>
              <a:rPr lang="pl-PL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4800" dirty="0"/>
              <a:t>– ograniczenie dostępności wody dla roślin, co prowadzi do ich stopniowego obumierania i spadku produkcji roślinnej,</a:t>
            </a:r>
          </a:p>
          <a:p>
            <a:pPr lvl="0">
              <a:buNone/>
            </a:pPr>
            <a:r>
              <a:rPr lang="pl-PL" sz="4800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pl-PL" sz="4800" b="1" dirty="0">
                <a:solidFill>
                  <a:schemeClr val="accent2">
                    <a:lumMod val="50000"/>
                  </a:schemeClr>
                </a:solidFill>
              </a:rPr>
              <a:t>susza hydrologiczna</a:t>
            </a:r>
            <a:r>
              <a:rPr lang="pl-PL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4800" dirty="0"/>
              <a:t>– charakteryzuje się obniżeniem poziomu wody w zbiornikach wodnych, powoduje obniżenie zwierciadła wód podziemnych,</a:t>
            </a:r>
          </a:p>
          <a:p>
            <a:pPr lvl="0">
              <a:buNone/>
            </a:pPr>
            <a:r>
              <a:rPr lang="pl-PL" sz="4800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pl-PL" sz="4800" b="1" dirty="0">
                <a:solidFill>
                  <a:schemeClr val="accent2">
                    <a:lumMod val="50000"/>
                  </a:schemeClr>
                </a:solidFill>
              </a:rPr>
              <a:t>susza hydrogeologiczna</a:t>
            </a:r>
            <a:r>
              <a:rPr lang="pl-PL" sz="4800" dirty="0"/>
              <a:t> – długotrwałe obniżenie zwierciadła wód podziemnych.</a:t>
            </a:r>
          </a:p>
          <a:p>
            <a:pPr lvl="0" algn="ctr">
              <a:buNone/>
            </a:pPr>
            <a:endParaRPr lang="pl-PL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  <a:t>Zagrożenia i skutki suszy</a:t>
            </a:r>
          </a:p>
          <a:p>
            <a:pPr marL="514350" lvl="0" indent="-514350">
              <a:buAutoNum type="arabicPeriod"/>
            </a:pPr>
            <a:r>
              <a:rPr lang="pl-PL" sz="4800" dirty="0">
                <a:solidFill>
                  <a:schemeClr val="accent2">
                    <a:lumMod val="75000"/>
                  </a:schemeClr>
                </a:solidFill>
              </a:rPr>
              <a:t>Skutki gospodarcze,</a:t>
            </a:r>
          </a:p>
          <a:p>
            <a:pPr marL="514350" lvl="0" indent="-514350">
              <a:buAutoNum type="arabicPeriod"/>
            </a:pPr>
            <a:r>
              <a:rPr lang="pl-PL" sz="4800" dirty="0">
                <a:solidFill>
                  <a:schemeClr val="accent2">
                    <a:lumMod val="75000"/>
                  </a:schemeClr>
                </a:solidFill>
              </a:rPr>
              <a:t>Skutki społeczne,</a:t>
            </a:r>
          </a:p>
          <a:p>
            <a:pPr marL="514350" lvl="0" indent="-514350">
              <a:buAutoNum type="arabicPeriod"/>
            </a:pPr>
            <a:r>
              <a:rPr lang="pl-PL" sz="4800" dirty="0">
                <a:solidFill>
                  <a:schemeClr val="accent2">
                    <a:lumMod val="75000"/>
                  </a:schemeClr>
                </a:solidFill>
              </a:rPr>
              <a:t>Skutki ekologiczne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122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FD2A0C2-39D1-4276-A07D-D7F289F880A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125128"/>
            <a:ext cx="5640404" cy="6535554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DF6A14D-AD69-4325-B33B-792D304FF68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5" y="125128"/>
            <a:ext cx="5486401" cy="65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6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8C906-FC4F-4043-BC7C-C0AD293B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23569"/>
            <a:ext cx="10834816" cy="370701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000" b="1" i="0" dirty="0">
                <a:solidFill>
                  <a:srgbClr val="235689"/>
                </a:solidFill>
                <a:effectLst/>
                <a:latin typeface="+mn-lt"/>
              </a:rPr>
            </a:br>
            <a:br>
              <a:rPr lang="pl-PL" sz="2000" b="1" i="0" dirty="0">
                <a:solidFill>
                  <a:srgbClr val="235689"/>
                </a:solidFill>
                <a:effectLst/>
                <a:latin typeface="+mn-lt"/>
              </a:rPr>
            </a:br>
            <a:r>
              <a:rPr lang="pl-PL" sz="2000" b="1" i="0" dirty="0">
                <a:solidFill>
                  <a:srgbClr val="235689"/>
                </a:solidFill>
                <a:effectLst/>
                <a:latin typeface="+mn-lt"/>
              </a:rPr>
              <a:t>Zasięgi suszy w zbożach jarych w okresie 21.05 – 20.07 roku 2019</a:t>
            </a:r>
            <a:br>
              <a:rPr lang="pl-PL" b="1" i="0" dirty="0">
                <a:solidFill>
                  <a:srgbClr val="235689"/>
                </a:solidFill>
                <a:effectLst/>
                <a:latin typeface="Montserrat"/>
              </a:rPr>
            </a:br>
            <a:endParaRPr lang="pl-P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28D4F3-800A-44C1-AAA8-4CCA77C983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4270"/>
            <a:ext cx="7669427" cy="62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20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A181F72-C3F2-42E2-B8DC-D838FE871F6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194561" y="156754"/>
          <a:ext cx="7532914" cy="658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98" imgH="8010306" progId="AcroExch.Document.DC">
                  <p:embed/>
                </p:oleObj>
              </mc:Choice>
              <mc:Fallback>
                <p:oleObj name="Acrobat Document" r:id="rId2" imgW="5667198" imgH="8010306" progId="AcroExch.Document.DC">
                  <p:embed/>
                  <p:pic>
                    <p:nvPicPr>
                      <p:cNvPr id="4" name="Symbol zastępczy zawartości 3">
                        <a:extLst>
                          <a:ext uri="{FF2B5EF4-FFF2-40B4-BE49-F238E27FC236}">
                            <a16:creationId xmlns:a16="http://schemas.microsoft.com/office/drawing/2014/main" id="{AA181F72-C3F2-42E2-B8DC-D838FE871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94561" y="156754"/>
                        <a:ext cx="7532914" cy="6583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217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50DA86-2904-4E73-87A1-3FAB9B52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46" y="101600"/>
            <a:ext cx="10822354" cy="320431"/>
          </a:xfrm>
        </p:spPr>
        <p:txBody>
          <a:bodyPr>
            <a:normAutofit/>
          </a:bodyPr>
          <a:lstStyle/>
          <a:p>
            <a:pPr algn="ctr"/>
            <a:r>
              <a:rPr lang="pl-PL" sz="1400" b="1" dirty="0"/>
              <a:t>Udział powierzchni zagrożonej suszą [%] w gminie Choroszcz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487895A-7376-4FE8-900F-1D6A10789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2318"/>
              </p:ext>
            </p:extLst>
          </p:nvPr>
        </p:nvGraphicFramePr>
        <p:xfrm>
          <a:off x="1477108" y="422032"/>
          <a:ext cx="7705972" cy="5812290"/>
        </p:xfrm>
        <a:graphic>
          <a:graphicData uri="http://schemas.openxmlformats.org/drawingml/2006/table">
            <a:tbl>
              <a:tblPr/>
              <a:tblGrid>
                <a:gridCol w="630442">
                  <a:extLst>
                    <a:ext uri="{9D8B030D-6E8A-4147-A177-3AD203B41FA5}">
                      <a16:colId xmlns:a16="http://schemas.microsoft.com/office/drawing/2014/main" val="2096566517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2532415767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2658200757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414867697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2215652700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78910717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2848176497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47862067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968857422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1655913348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254647764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2334795322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1970201678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2625321309"/>
                    </a:ext>
                  </a:extLst>
                </a:gridCol>
                <a:gridCol w="505395">
                  <a:extLst>
                    <a:ext uri="{9D8B030D-6E8A-4147-A177-3AD203B41FA5}">
                      <a16:colId xmlns:a16="http://schemas.microsoft.com/office/drawing/2014/main" val="95820779"/>
                    </a:ext>
                  </a:extLst>
                </a:gridCol>
              </a:tblGrid>
              <a:tr h="403517"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</a:rPr>
                        <a:t>Gatunek roślin uprawnych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dirty="0">
                          <a:solidFill>
                            <a:srgbClr val="495057"/>
                          </a:solidFill>
                          <a:effectLst/>
                        </a:rPr>
                        <a:t>01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 dirty="0">
                          <a:solidFill>
                            <a:srgbClr val="495057"/>
                          </a:solidFill>
                          <a:effectLst/>
                        </a:rPr>
                        <a:t>02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03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04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05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06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07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08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09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10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11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12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13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800">
                          <a:solidFill>
                            <a:srgbClr val="495057"/>
                          </a:solidFill>
                          <a:effectLst/>
                        </a:rPr>
                        <a:t>14</a:t>
                      </a:r>
                    </a:p>
                  </a:txBody>
                  <a:tcPr marL="18360" marR="18360" marT="9180" marB="9180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82400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Zboża ozime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42.02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96608"/>
                  </a:ext>
                </a:extLst>
              </a:tr>
              <a:tr h="2807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Zboża jare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20.48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37.08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49.0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41.97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436758"/>
                  </a:ext>
                </a:extLst>
              </a:tr>
              <a:tr h="357863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Kukurydza na ziarno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9.71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42.1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42.1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840422"/>
                  </a:ext>
                </a:extLst>
              </a:tr>
              <a:tr h="445094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Kukurydza na kiszonkę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9.71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42.1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42.1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060897"/>
                  </a:ext>
                </a:extLst>
              </a:tr>
              <a:tr h="449230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Rzepak i rzepik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42.1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17.49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777316"/>
                  </a:ext>
                </a:extLst>
              </a:tr>
              <a:tr h="2807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Ziemniak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473894"/>
                  </a:ext>
                </a:extLst>
              </a:tr>
              <a:tr h="449230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Burak cukrowy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149632"/>
                  </a:ext>
                </a:extLst>
              </a:tr>
              <a:tr h="2807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Chmiel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465046"/>
                  </a:ext>
                </a:extLst>
              </a:tr>
              <a:tr h="1965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Tytoń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347893"/>
                  </a:ext>
                </a:extLst>
              </a:tr>
              <a:tr h="422352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Warzywa gruntowe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749890"/>
                  </a:ext>
                </a:extLst>
              </a:tr>
              <a:tr h="533461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Krzewy owocowe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42.1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51.51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42.1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7607"/>
                  </a:ext>
                </a:extLst>
              </a:tr>
              <a:tr h="533461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Drzewa owocowe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318415"/>
                  </a:ext>
                </a:extLst>
              </a:tr>
              <a:tr h="280770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Truskawki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730982"/>
                  </a:ext>
                </a:extLst>
              </a:tr>
              <a:tr h="533461"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1" dirty="0">
                          <a:effectLst/>
                        </a:rPr>
                        <a:t>Rośliny strączkowe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x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9.71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42.1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40.33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dirty="0">
                          <a:effectLst/>
                        </a:rPr>
                        <a:t>0.0</a:t>
                      </a:r>
                    </a:p>
                  </a:txBody>
                  <a:tcPr marL="18360" marR="18360" marT="9180" marB="918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8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24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DCC0D6-2D9D-48BC-AEF1-8683EA17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77" y="119641"/>
            <a:ext cx="10798323" cy="307649"/>
          </a:xfrm>
        </p:spPr>
        <p:txBody>
          <a:bodyPr>
            <a:no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Mapa zagrożenia pożarowego lasu</a:t>
            </a:r>
            <a:endParaRPr lang="pl-PL" sz="2000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827F6DF-B2AA-4B32-9693-89CB96066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388" y="606424"/>
            <a:ext cx="10086680" cy="6131935"/>
          </a:xfrm>
        </p:spPr>
      </p:pic>
    </p:spTree>
    <p:extLst>
      <p:ext uri="{BB962C8B-B14F-4D97-AF65-F5344CB8AC3E}">
        <p14:creationId xmlns:p14="http://schemas.microsoft.com/office/powerpoint/2010/main" val="1314398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07232FF-D8E4-4979-A8E4-5A22E82BB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6A527548-ABB3-4EE9-ADD1-28ED4B79F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0338"/>
            <a:ext cx="9144000" cy="818662"/>
          </a:xfrm>
        </p:spPr>
        <p:txBody>
          <a:bodyPr>
            <a:normAutofit/>
          </a:bodyPr>
          <a:lstStyle/>
          <a:p>
            <a:r>
              <a:rPr lang="pl-PL" sz="2800" b="1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67471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usza_schemat_IMGW_SUSZA.tif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991" b="8032"/>
          <a:stretch>
            <a:fillRect/>
          </a:stretch>
        </p:blipFill>
        <p:spPr bwMode="auto">
          <a:xfrm>
            <a:off x="592183" y="269966"/>
            <a:ext cx="11042468" cy="6445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8D9A4-455C-4A86-9DD5-EF20FDE5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8" y="102551"/>
            <a:ext cx="11003422" cy="863124"/>
          </a:xfrm>
        </p:spPr>
        <p:txBody>
          <a:bodyPr>
            <a:noAutofit/>
          </a:bodyPr>
          <a:lstStyle/>
          <a:p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Zintegrowany Program Zarządzania Suszą - 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tworzony przez </a:t>
            </a:r>
            <a:r>
              <a:rPr lang="pl-PL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World </a:t>
            </a:r>
            <a:r>
              <a:rPr lang="pl-PL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Meteorological</a:t>
            </a:r>
            <a:r>
              <a:rPr lang="pl-PL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Organization i Global </a:t>
            </a:r>
            <a:r>
              <a:rPr lang="pl-PL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Water</a:t>
            </a:r>
            <a:r>
              <a:rPr lang="pl-PL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Partnership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b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Główny cel – wsparcie instytucji różnych szczebli poprzez dostarczenie wytycznych do zarządzania suszą, opartych na najnowszych osiągnięciach naukowych i praktyce.</a:t>
            </a:r>
            <a:r>
              <a:rPr lang="pl-PL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l-PL" sz="1400" b="1" dirty="0"/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0E776130-E91F-4DAE-A43B-56889F678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8" y="965674"/>
            <a:ext cx="11003422" cy="57897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ramach Naczelnej Strategii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Dyrektywy Wodnej (WFM)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opracowano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wskaźniki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służące ocenie zjawiska suszy:</a:t>
            </a:r>
          </a:p>
          <a:p>
            <a:pPr marL="342900" indent="-342900">
              <a:buAutoNum type="arabicPeriod"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Atmosferyczna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– wskaźniki: </a:t>
            </a:r>
          </a:p>
          <a:p>
            <a:pPr marL="358775" indent="-179388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fAPAR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wskaźnik zakumulowanej czynnej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fotosyntetycznie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energii,</a:t>
            </a:r>
          </a:p>
          <a:p>
            <a:pPr indent="130175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SSPI - standaryzowany wskaźnik śniegu,</a:t>
            </a:r>
          </a:p>
          <a:p>
            <a:pPr indent="130175">
              <a:buFont typeface="Wingdings" panose="05000000000000000000" pitchFamily="2" charset="2"/>
              <a:buChar char="Ø"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SPI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standaryzowany wskaźnik opadów,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Rolnicza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wskaźnik wilgotności gleby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DISS,</a:t>
            </a:r>
          </a:p>
          <a:p>
            <a:pPr marL="0" indent="0" algn="l"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Hydrologiczna </a:t>
            </a:r>
            <a:r>
              <a:rPr lang="pl-PL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wskaźniki:</a:t>
            </a:r>
          </a:p>
          <a:p>
            <a:pPr indent="130175">
              <a:buFont typeface="Wingdings" panose="05000000000000000000" pitchFamily="2" charset="2"/>
              <a:buChar char="Ø"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SRI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standaryzowany wskaźnik spływu powierzchniowego,</a:t>
            </a:r>
          </a:p>
          <a:p>
            <a:pPr indent="130175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 - wskaźnik poziomu wody,</a:t>
            </a: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Hydrogeologiczna - Deficyt wodny </a:t>
            </a:r>
            <a:r>
              <a:rPr lang="pl-PL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wskaźnik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WEI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+ -Wskaźnik eksploatacji wody</a:t>
            </a:r>
            <a:endParaRPr lang="pl-PL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Dodatkowe </a:t>
            </a:r>
            <a:r>
              <a:rPr lang="pl-PL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wskaźniki:</a:t>
            </a:r>
          </a:p>
          <a:p>
            <a:pPr indent="130175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CWB - wskaźnik klimatycznego bilansu wodnego, </a:t>
            </a:r>
          </a:p>
          <a:p>
            <a:pPr indent="130175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KN - wskaźnik naziemnej oceny ryzyka suszy, </a:t>
            </a:r>
          </a:p>
          <a:p>
            <a:pPr indent="130175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ThLM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metoda określania wartości progowych, </a:t>
            </a: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endParaRPr lang="pl-PL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Wartości wskaźników wskazują na kategorię suszy:</a:t>
            </a:r>
          </a:p>
          <a:p>
            <a:pPr marL="342900" indent="-342900">
              <a:buAutoNum type="arabicPeriod"/>
            </a:pPr>
            <a:r>
              <a:rPr lang="pl-PL" sz="1800" b="1" i="0" u="none" strike="noStrike" baseline="0" dirty="0">
                <a:highlight>
                  <a:srgbClr val="00FF00"/>
                </a:highlight>
                <a:latin typeface="Calibri" panose="020F0502020204030204" pitchFamily="34" charset="0"/>
              </a:rPr>
              <a:t>Stan normalny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nie obserwuje się istotnych odchyleń od wartości średnich,</a:t>
            </a:r>
          </a:p>
          <a:p>
            <a:pPr marL="342900" indent="-342900">
              <a:buAutoNum type="arabicPeriod"/>
            </a:pPr>
            <a:r>
              <a:rPr lang="pl-PL" sz="18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Stan wczesnego ostrzegania 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– gdy wskaźniki wykazują początkowy stan zagrożenia suszą,</a:t>
            </a:r>
          </a:p>
          <a:p>
            <a:pPr marL="342900" indent="-342900">
              <a:buAutoNum type="arabicPeriod"/>
            </a:pPr>
            <a:r>
              <a:rPr lang="pl-PL" sz="1800" b="0" i="0" u="none" strike="noStrike" baseline="0" dirty="0">
                <a:solidFill>
                  <a:srgbClr val="000000"/>
                </a:solidFill>
                <a:highlight>
                  <a:srgbClr val="FF00FF"/>
                </a:highlight>
                <a:latin typeface="Calibri" panose="020F0502020204030204" pitchFamily="34" charset="0"/>
              </a:rPr>
              <a:t>Stan ostrzegawczy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 gdy wyniki monitoringu wykazują występowanie suszy,</a:t>
            </a:r>
          </a:p>
          <a:p>
            <a:pPr marL="342900" indent="-342900">
              <a:buAutoNum type="arabicPeriod"/>
            </a:pPr>
            <a:r>
              <a:rPr lang="pl-PL" sz="1800" dirty="0">
                <a:solidFill>
                  <a:srgbClr val="000000"/>
                </a:solidFill>
                <a:highlight>
                  <a:srgbClr val="FF0000"/>
                </a:highlight>
                <a:latin typeface="Calibri" panose="020F0502020204030204" pitchFamily="34" charset="0"/>
              </a:rPr>
              <a:t>Stan kryzysowy 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– gdy wskaźniki suszy wykazują wpływ na roślinność i poziom wód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711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B5E729-A4FB-4630-8C7E-C4C11E0C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55"/>
            <a:ext cx="10515600" cy="406399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/>
              <a:t>Obliczenia wskaźników suszy atmosferycznej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2B556D-C958-455F-95AF-E8CE98DA0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26831"/>
            <a:ext cx="11027508" cy="5814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Dane wejściowe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historyczne, jednorodne ciągi dobowych sum opadów w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wieloleciu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Obligatoryjna miara: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wskaźnik standaryzowanego opadu (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SPI)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SPI = (U – </a:t>
            </a:r>
            <a:r>
              <a:rPr lang="pl-PL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Uśr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)/ </a:t>
            </a:r>
            <a:r>
              <a:rPr lang="el-G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gdzie: 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 - pomierzona suma opadów, 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 - przekształcona znormalizowana suma opadów</a:t>
            </a:r>
          </a:p>
          <a:p>
            <a:pPr marL="0" indent="0">
              <a:buNone/>
            </a:pP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Uśr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– średnia z U</a:t>
            </a:r>
          </a:p>
          <a:p>
            <a:pPr marL="0" indent="0">
              <a:buNone/>
            </a:pP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 - odchylenie standardowe</a:t>
            </a: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rekomendowany i wdrożony do oceny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suszy w ramach wspólnej strategii wdrażania Ramowej Dyrektywy Wodnej 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podstawowa składowa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Zintegrowanego Wskaźnika Suszy CDI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l-PL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Combined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Drought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Indicator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wg WMO kluczowy indykator suszy atmosferycznej na potrzeby światowego monitoringu operacyjnego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C1A4BD-5D3D-4E82-9D6F-75F59DF4E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614" y="2789853"/>
            <a:ext cx="6043475" cy="22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1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D2D1B-08C8-4B69-B6B4-77F016D7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90" y="153825"/>
            <a:ext cx="10926510" cy="316194"/>
          </a:xfrm>
        </p:spPr>
        <p:txBody>
          <a:bodyPr>
            <a:noAutofit/>
          </a:bodyPr>
          <a:lstStyle/>
          <a:p>
            <a:pPr algn="ctr"/>
            <a:r>
              <a:rPr lang="pl-P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Ad. 1. - Susza atmosferyczna, zagrożenie</a:t>
            </a:r>
            <a:endParaRPr lang="pl-PL" sz="2400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6086221-ECD6-4267-82E3-96BE514EE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693" y="579182"/>
            <a:ext cx="10633435" cy="6124993"/>
          </a:xfrm>
        </p:spPr>
      </p:pic>
    </p:spTree>
    <p:extLst>
      <p:ext uri="{BB962C8B-B14F-4D97-AF65-F5344CB8AC3E}">
        <p14:creationId xmlns:p14="http://schemas.microsoft.com/office/powerpoint/2010/main" val="252389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0F61A9-47FF-4C96-8DFD-372F1CE9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8" y="153825"/>
            <a:ext cx="10841052" cy="290556"/>
          </a:xfrm>
        </p:spPr>
        <p:txBody>
          <a:bodyPr>
            <a:noAutofit/>
          </a:bodyPr>
          <a:lstStyle/>
          <a:p>
            <a:pPr algn="ctr"/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Ad. 2. - Susza rolnicza, zagrożenie</a:t>
            </a:r>
            <a:endParaRPr lang="pl-PL" sz="1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C1D86C-E466-433A-8CD9-AB880FB7C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8" y="598206"/>
            <a:ext cx="11118078" cy="61957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Wartości wskaźnika </a:t>
            </a:r>
            <a:r>
              <a:rPr lang="pl-PL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DISS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pl-PL" sz="1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jest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skategoryzowana w 5-cio stopniowej skali uwilgotnienia powierzchni czynnej, biorąc pod uwagę parametry ich znormalizowanego rozkładu. </a:t>
            </a: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Wyniki w kategorii „susza” pozwalają dokonać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wyboru lat w których wystąpiło zjawisko suszy rolniczej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Dla wskazanych lat (okresów wegetacyjnych) prowadzona jest analiza wyznaczania charakterystyk suszy stanowiących kryteria oceny: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UDZIAŁ DEKAD OKRESU WEGETACYJNEGO Z SUSZĄ ROLNICZĄ W WIELOLECIU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[%]: na podstawie zbioru danych wartości dekadowych DISS należy wyznaczyć udział procentowy dekad z suszą i wygenerować ich rozkład, a następne wyznaczyć przedziały klas zagrożenia na podstawie wartości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percentyli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25, 50 i 75;</a:t>
            </a: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PRZECIĘTNY CZAS TRWANIA SUSZY ROLNICZEJ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[dekady]: na podstawie zbioru danych wartości dekadowych DISS należy obliczyć średni czas trwania suszy w każdym pikselu i wygenerować ich rozkład w oczkach przyjętej siatki pól podstawowych, a następne wyznaczyć przedziały klas zagrożenia na podstawie wartości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percentyli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25, 50 i 75;</a:t>
            </a: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OKRESY WYSTĘPOWANIA SUSZ ROLNICZYCH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[% wystąpień w poszczególnych okresach sezonu wegetacyjnego], wg średniej ważonej (wagą udział procentowy wystąpień) w danym przedziale: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2pkt. - gdy występowanie susz rolniczych często notowane było w miesiącach początkowych okresu wegetacyjnego (okres </a:t>
            </a:r>
            <a:r>
              <a:rPr lang="pl-PL" sz="18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od kwietnia do maja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1pkt. - gdy susze przeważały w okresie </a:t>
            </a:r>
            <a:r>
              <a:rPr lang="pl-PL" sz="18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od czerwca do lipca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0,5pkt. - gdy susze występowały z końcem okresu wegetacyjnego (</a:t>
            </a:r>
            <a:r>
              <a:rPr lang="pl-PL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sierpień-wrzesień)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3843572C-D5FD-44D1-BA3B-FEF316D7A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436"/>
              </p:ext>
            </p:extLst>
          </p:nvPr>
        </p:nvGraphicFramePr>
        <p:xfrm>
          <a:off x="1264779" y="1358782"/>
          <a:ext cx="8050138" cy="125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63">
                  <a:extLst>
                    <a:ext uri="{9D8B030D-6E8A-4147-A177-3AD203B41FA5}">
                      <a16:colId xmlns:a16="http://schemas.microsoft.com/office/drawing/2014/main" val="2288272607"/>
                    </a:ext>
                  </a:extLst>
                </a:gridCol>
                <a:gridCol w="1214174">
                  <a:extLst>
                    <a:ext uri="{9D8B030D-6E8A-4147-A177-3AD203B41FA5}">
                      <a16:colId xmlns:a16="http://schemas.microsoft.com/office/drawing/2014/main" val="3921224248"/>
                    </a:ext>
                  </a:extLst>
                </a:gridCol>
                <a:gridCol w="1264072">
                  <a:extLst>
                    <a:ext uri="{9D8B030D-6E8A-4147-A177-3AD203B41FA5}">
                      <a16:colId xmlns:a16="http://schemas.microsoft.com/office/drawing/2014/main" val="2647283425"/>
                    </a:ext>
                  </a:extLst>
                </a:gridCol>
                <a:gridCol w="1313969">
                  <a:extLst>
                    <a:ext uri="{9D8B030D-6E8A-4147-A177-3AD203B41FA5}">
                      <a16:colId xmlns:a16="http://schemas.microsoft.com/office/drawing/2014/main" val="815495046"/>
                    </a:ext>
                  </a:extLst>
                </a:gridCol>
                <a:gridCol w="1155959">
                  <a:extLst>
                    <a:ext uri="{9D8B030D-6E8A-4147-A177-3AD203B41FA5}">
                      <a16:colId xmlns:a16="http://schemas.microsoft.com/office/drawing/2014/main" val="3910059447"/>
                    </a:ext>
                  </a:extLst>
                </a:gridCol>
                <a:gridCol w="1330601">
                  <a:extLst>
                    <a:ext uri="{9D8B030D-6E8A-4147-A177-3AD203B41FA5}">
                      <a16:colId xmlns:a16="http://schemas.microsoft.com/office/drawing/2014/main" val="1868038795"/>
                    </a:ext>
                  </a:extLst>
                </a:gridCol>
              </a:tblGrid>
              <a:tr h="589659">
                <a:tc>
                  <a:txBody>
                    <a:bodyPr/>
                    <a:lstStyle/>
                    <a:p>
                      <a:r>
                        <a:rPr lang="pl-PL" sz="180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Uwilgotnienie</a:t>
                      </a:r>
                      <a:endParaRPr lang="pl-P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mokro</a:t>
                      </a:r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dobre</a:t>
                      </a:r>
                      <a:endParaRPr lang="pl-PL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przeciętne</a:t>
                      </a:r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słabe</a:t>
                      </a:r>
                      <a:endParaRPr lang="pl-P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susza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94191"/>
                  </a:ext>
                </a:extLst>
              </a:tr>
              <a:tr h="663896">
                <a:tc>
                  <a:txBody>
                    <a:bodyPr/>
                    <a:lstStyle/>
                    <a:p>
                      <a:r>
                        <a:rPr lang="pl-PL" sz="1400" b="1" i="1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DISS</a:t>
                      </a:r>
                      <a:endParaRPr lang="pl-PL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powyżej 2</a:t>
                      </a:r>
                      <a:endParaRPr lang="pl-PL" sz="14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&lt; 1 ;  2 )</a:t>
                      </a:r>
                      <a:endParaRPr lang="pl-PL" sz="14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 -1 ;  1 )</a:t>
                      </a:r>
                      <a:endParaRPr lang="pl-PL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&lt; -2 ; -1 )</a:t>
                      </a:r>
                      <a:endParaRPr lang="pl-PL" sz="1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poniżej - 2</a:t>
                      </a:r>
                      <a:r>
                        <a:rPr lang="pl-PL" sz="18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	</a:t>
                      </a:r>
                      <a:endParaRPr lang="pl-PL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9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3A4C62-44E6-4A4C-800A-6B48800F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31"/>
            <a:ext cx="10515600" cy="312615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/>
              <a:t>Obliczenia wskaźników suszy hydrologicznej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C6ECFE-7C03-4705-8ED6-331ABFD4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711200"/>
            <a:ext cx="11420669" cy="59279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Charakterystyki ilościowe suszy hydrologicznej: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czasu trwania niżówki (T)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TQ70%, TQ90%, TQ95%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pochodne miary statystyczne: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(1) średnia liczba niżówek w roku [liczba niżówek/rok] w wariancjach: płytkiej (Q70), głębokiej (Q90), ekstremalnej (Q95), 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(2) średni czas trwania niżówki [dni] w wariancjach: płytkiej (Q70), głębokiej (Q90), ekstremalnej (Q95)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niedobór zasobów wodnych niżówki (D)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dla Q70 Q90 Q95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dla    Di ≥ 0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Wskaźnik przyjmuje następujące wartości:</a:t>
            </a:r>
            <a:endParaRPr lang="pl-PL" sz="1800" dirty="0"/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wg Metodyki EDO, Cammalleri in. 2017</a:t>
            </a: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605916-A230-4D1C-911C-95A1B6B1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07" y="2746842"/>
            <a:ext cx="3254870" cy="57236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6CED110-3584-42E9-949D-5AD2DE04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0" y="3720114"/>
            <a:ext cx="4993395" cy="19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2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6D5322-12F8-43A3-96DD-445498ED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19" y="179463"/>
            <a:ext cx="10883781" cy="376014"/>
          </a:xfrm>
        </p:spPr>
        <p:txBody>
          <a:bodyPr>
            <a:norm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Ad. 3. - Susza hydrologiczna, zagrożenie</a:t>
            </a:r>
            <a:endParaRPr lang="pl-PL" sz="2000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DC9F20A-44B5-4578-BC4C-22287331F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692150"/>
            <a:ext cx="10337799" cy="5986387"/>
          </a:xfrm>
        </p:spPr>
      </p:pic>
    </p:spTree>
    <p:extLst>
      <p:ext uri="{BB962C8B-B14F-4D97-AF65-F5344CB8AC3E}">
        <p14:creationId xmlns:p14="http://schemas.microsoft.com/office/powerpoint/2010/main" val="39500230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2337</Words>
  <Application>Microsoft Office PowerPoint</Application>
  <PresentationFormat>Panoramiczny</PresentationFormat>
  <Paragraphs>509</Paragraphs>
  <Slides>25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Ubuntu</vt:lpstr>
      <vt:lpstr>Wingdings</vt:lpstr>
      <vt:lpstr>Motyw pakietu Office</vt:lpstr>
      <vt:lpstr>Acrobat Document</vt:lpstr>
      <vt:lpstr>         Występowanie suszy w Polsce w województwie oraz na terenie obszaru LGD N.A.R.E.W  (Narwiańska Akcja Rozwoju Ekonomicznego Wsi)  </vt:lpstr>
      <vt:lpstr>Pojęcie oraz typy suszy </vt:lpstr>
      <vt:lpstr>Prezentacja programu PowerPoint</vt:lpstr>
      <vt:lpstr>Zintegrowany Program Zarządzania Suszą - tworzony przez World Meteorological Organization i Global Water Partnership. Główny cel – wsparcie instytucji różnych szczebli poprzez dostarczenie wytycznych do zarządzania suszą, opartych na najnowszych osiągnięciach naukowych i praktyce. </vt:lpstr>
      <vt:lpstr>Obliczenia wskaźników suszy atmosferycznej </vt:lpstr>
      <vt:lpstr>Ad. 1. - Susza atmosferyczna, zagrożenie</vt:lpstr>
      <vt:lpstr>Ad. 2. - Susza rolnicza, zagrożenie</vt:lpstr>
      <vt:lpstr>Obliczenia wskaźników suszy hydrologicznej</vt:lpstr>
      <vt:lpstr>Ad. 3. - Susza hydrologiczna, zagrożenie</vt:lpstr>
      <vt:lpstr>Susza hydrogeologiczna – obliczenia wskaźnika</vt:lpstr>
      <vt:lpstr>Ad. 4. - Susza hydrogeologiczna, zagrożenie </vt:lpstr>
      <vt:lpstr>Monitoring operacyjny suszy hydrogeologicznej PSH – „System POSUCHA”</vt:lpstr>
      <vt:lpstr> SKUTKI WYSTĄPIENIA SUSZY  </vt:lpstr>
      <vt:lpstr>Prezentacja programu PowerPoint</vt:lpstr>
      <vt:lpstr>Skutki suszy hydrologicznej w sektorach gospodarki </vt:lpstr>
      <vt:lpstr>Skutki suszy hydrogeologicznej</vt:lpstr>
      <vt:lpstr>Identyfikacja sumarycznego narażenia na skutki suszy w sektorach gospodarki</vt:lpstr>
      <vt:lpstr>Monitoring bieżący suszy rolniczej w Polsce</vt:lpstr>
      <vt:lpstr>Prezentacja programu PowerPoint</vt:lpstr>
      <vt:lpstr>Prezentacja programu PowerPoint</vt:lpstr>
      <vt:lpstr>  Zasięgi suszy w zbożach jarych w okresie 21.05 – 20.07 roku 2019 </vt:lpstr>
      <vt:lpstr>Prezentacja programu PowerPoint</vt:lpstr>
      <vt:lpstr>Udział powierzchni zagrożonej suszą [%] w gminie Choroszcz</vt:lpstr>
      <vt:lpstr>Mapa zagrożenia pożarowego lasu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w zakresie retencji i  przeciwdziałania skutkom suszy  na terenie RZGW w Białymstoku  w granicach województwa Podlaskiego</dc:title>
  <dc:creator>Henryk Jaros</dc:creator>
  <cp:lastModifiedBy>NAREW4</cp:lastModifiedBy>
  <cp:revision>277</cp:revision>
  <dcterms:created xsi:type="dcterms:W3CDTF">2020-03-03T10:34:59Z</dcterms:created>
  <dcterms:modified xsi:type="dcterms:W3CDTF">2021-09-09T12:01:01Z</dcterms:modified>
</cp:coreProperties>
</file>